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eague Spartan" charset="1" panose="00000800000000000000"/>
      <p:regular r:id="rId20"/>
    </p:embeddedFont>
    <p:embeddedFont>
      <p:font typeface="Source Sans Pro Bold" charset="1" panose="020B0703030403020204"/>
      <p:regular r:id="rId21"/>
    </p:embeddedFont>
    <p:embeddedFont>
      <p:font typeface="Times New Roman" charset="1" panose="02030502070405020303"/>
      <p:regular r:id="rId22"/>
    </p:embeddedFont>
    <p:embeddedFont>
      <p:font typeface="Times New Roman Bold" charset="1" panose="02030802070405020303"/>
      <p:regular r:id="rId23"/>
    </p:embeddedFont>
    <p:embeddedFont>
      <p:font typeface="Source Serif Pro" charset="1" panose="02040603050405020204"/>
      <p:regular r:id="rId24"/>
    </p:embeddedFont>
    <p:embeddedFont>
      <p:font typeface="Source Sans Pro" charset="1" panose="020B0503030403020204"/>
      <p:regular r:id="rId25"/>
    </p:embeddedFont>
    <p:embeddedFont>
      <p:font typeface="Times New Roman Italics" charset="1" panose="02030502070405090303"/>
      <p:regular r:id="rId26"/>
    </p:embeddedFont>
    <p:embeddedFont>
      <p:font typeface="Arimo Italics" charset="1" panose="020B0604020202090204"/>
      <p:regular r:id="rId27"/>
    </p:embeddedFont>
    <p:embeddedFont>
      <p:font typeface="Arial Bold" charset="1" panose="020B0802020202020204"/>
      <p:regular r:id="rId28"/>
    </p:embeddedFont>
    <p:embeddedFont>
      <p:font typeface="Arial" charset="1" panose="020B0502020202020204"/>
      <p:regular r:id="rId29"/>
    </p:embeddedFont>
    <p:embeddedFont>
      <p:font typeface="Times New Roman Bold Italics" charset="1" panose="020308020704050903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https://www.statista.com/chart/32259/indias-workforce/" TargetMode="External" Type="http://schemas.openxmlformats.org/officeDocument/2006/relationships/hyperlink"/><Relationship Id="rId5" Target="https://www.google.com/url?sa=i&amp;url=https%3A%2F%2Fipg.vt.edu%2FDirectorsCorner%2Fre--reflections-and-explorations%2FReflections101520.html&amp;psig=AOvVaw33KWGk1MYiJdLkg40ffSiI&amp;ust=1745230824585000&amp;source=images&amp;cd=vfe&amp;opi=89978449&amp;ved=0CBQQjRxqFwoTCODhmLOy5owDFQAAAAAdAAAAABAR"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https://infra.economictimes.indiatimes.com/news/urban-infrastructure/pm-modi-to-inaugurate-saryu-canal-national-project-on-december-11/88200559?utm_source=copy&amp;utm_medium=pshare" TargetMode="External" Type="http://schemas.openxmlformats.org/officeDocument/2006/relationships/hyperlink"/><Relationship Id="rId5" Target="https://www.gujaratheadline.com/35000-hectares-of-land-will-get-irrigation-facility-in-gujarat-through-narmada-canal-cm-patel-reviews-the-project/?utm_source=chatgpt.com"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10972800" y="0"/>
            <a:ext cx="7315200" cy="10287000"/>
            <a:chOff x="0" y="0"/>
            <a:chExt cx="9753600" cy="13716000"/>
          </a:xfrm>
        </p:grpSpPr>
        <p:pic>
          <p:nvPicPr>
            <p:cNvPr name="Picture 3" id="3"/>
            <p:cNvPicPr>
              <a:picLocks noChangeAspect="true"/>
            </p:cNvPicPr>
            <p:nvPr/>
          </p:nvPicPr>
          <p:blipFill>
            <a:blip r:embed="rId2"/>
            <a:srcRect l="26311" t="0" r="26311" b="0"/>
            <a:stretch>
              <a:fillRect/>
            </a:stretch>
          </p:blipFill>
          <p:spPr>
            <a:xfrm flipH="false" flipV="false">
              <a:off x="0" y="0"/>
              <a:ext cx="9753600" cy="13716000"/>
            </a:xfrm>
            <a:prstGeom prst="rect">
              <a:avLst/>
            </a:prstGeom>
          </p:spPr>
        </p:pic>
      </p:grpSp>
      <p:grpSp>
        <p:nvGrpSpPr>
          <p:cNvPr name="Group 4" id="4"/>
          <p:cNvGrpSpPr/>
          <p:nvPr/>
        </p:nvGrpSpPr>
        <p:grpSpPr>
          <a:xfrm rot="0">
            <a:off x="0" y="7201506"/>
            <a:ext cx="10972800" cy="4113589"/>
            <a:chOff x="0" y="0"/>
            <a:chExt cx="5584829" cy="2093694"/>
          </a:xfrm>
        </p:grpSpPr>
        <p:sp>
          <p:nvSpPr>
            <p:cNvPr name="Freeform 5" id="5"/>
            <p:cNvSpPr/>
            <p:nvPr/>
          </p:nvSpPr>
          <p:spPr>
            <a:xfrm flipH="false" flipV="false" rot="0">
              <a:off x="0" y="0"/>
              <a:ext cx="5584829" cy="2093694"/>
            </a:xfrm>
            <a:custGeom>
              <a:avLst/>
              <a:gdLst/>
              <a:ahLst/>
              <a:cxnLst/>
              <a:rect r="r" b="b" t="t" l="l"/>
              <a:pathLst>
                <a:path h="2093694" w="5584829">
                  <a:moveTo>
                    <a:pt x="0" y="0"/>
                  </a:moveTo>
                  <a:lnTo>
                    <a:pt x="5584829" y="0"/>
                  </a:lnTo>
                  <a:lnTo>
                    <a:pt x="5584829" y="2093694"/>
                  </a:lnTo>
                  <a:lnTo>
                    <a:pt x="0" y="2093694"/>
                  </a:lnTo>
                  <a:close/>
                </a:path>
              </a:pathLst>
            </a:custGeom>
            <a:solidFill>
              <a:srgbClr val="1E3256"/>
            </a:solidFill>
          </p:spPr>
        </p:sp>
      </p:grpSp>
      <p:sp>
        <p:nvSpPr>
          <p:cNvPr name="Freeform 6" id="6"/>
          <p:cNvSpPr/>
          <p:nvPr/>
        </p:nvSpPr>
        <p:spPr>
          <a:xfrm flipH="false" flipV="false" rot="0">
            <a:off x="584381" y="351860"/>
            <a:ext cx="888638" cy="888638"/>
          </a:xfrm>
          <a:custGeom>
            <a:avLst/>
            <a:gdLst/>
            <a:ahLst/>
            <a:cxnLst/>
            <a:rect r="r" b="b" t="t" l="l"/>
            <a:pathLst>
              <a:path h="888638" w="888638">
                <a:moveTo>
                  <a:pt x="0" y="0"/>
                </a:moveTo>
                <a:lnTo>
                  <a:pt x="888638" y="0"/>
                </a:lnTo>
                <a:lnTo>
                  <a:pt x="888638" y="888638"/>
                </a:lnTo>
                <a:lnTo>
                  <a:pt x="0" y="888638"/>
                </a:lnTo>
                <a:lnTo>
                  <a:pt x="0" y="0"/>
                </a:lnTo>
                <a:close/>
              </a:path>
            </a:pathLst>
          </a:custGeom>
          <a:blipFill>
            <a:blip r:embed="rId3"/>
            <a:stretch>
              <a:fillRect l="0" t="0" r="0" b="0"/>
            </a:stretch>
          </a:blipFill>
        </p:spPr>
      </p:sp>
      <p:sp>
        <p:nvSpPr>
          <p:cNvPr name="Freeform 7" id="7"/>
          <p:cNvSpPr/>
          <p:nvPr/>
        </p:nvSpPr>
        <p:spPr>
          <a:xfrm flipH="false" flipV="false" rot="0">
            <a:off x="1695774" y="247039"/>
            <a:ext cx="5198950" cy="1098278"/>
          </a:xfrm>
          <a:custGeom>
            <a:avLst/>
            <a:gdLst/>
            <a:ahLst/>
            <a:cxnLst/>
            <a:rect r="r" b="b" t="t" l="l"/>
            <a:pathLst>
              <a:path h="1098278" w="5198950">
                <a:moveTo>
                  <a:pt x="0" y="0"/>
                </a:moveTo>
                <a:lnTo>
                  <a:pt x="5198950" y="0"/>
                </a:lnTo>
                <a:lnTo>
                  <a:pt x="5198950" y="1098279"/>
                </a:lnTo>
                <a:lnTo>
                  <a:pt x="0" y="1098279"/>
                </a:lnTo>
                <a:lnTo>
                  <a:pt x="0" y="0"/>
                </a:lnTo>
                <a:close/>
              </a:path>
            </a:pathLst>
          </a:custGeom>
          <a:blipFill>
            <a:blip r:embed="rId4"/>
            <a:stretch>
              <a:fillRect l="0" t="0" r="0" b="0"/>
            </a:stretch>
          </a:blipFill>
        </p:spPr>
      </p:sp>
      <p:sp>
        <p:nvSpPr>
          <p:cNvPr name="TextBox 8" id="8"/>
          <p:cNvSpPr txBox="true"/>
          <p:nvPr/>
        </p:nvSpPr>
        <p:spPr>
          <a:xfrm rot="0">
            <a:off x="616664" y="3514450"/>
            <a:ext cx="9863823" cy="2013585"/>
          </a:xfrm>
          <a:prstGeom prst="rect">
            <a:avLst/>
          </a:prstGeom>
        </p:spPr>
        <p:txBody>
          <a:bodyPr anchor="t" rtlCol="false" tIns="0" lIns="0" bIns="0" rIns="0">
            <a:spAutoFit/>
          </a:bodyPr>
          <a:lstStyle/>
          <a:p>
            <a:pPr algn="l">
              <a:lnSpc>
                <a:spcPts val="5280"/>
              </a:lnSpc>
            </a:pPr>
            <a:r>
              <a:rPr lang="en-US" sz="4800">
                <a:solidFill>
                  <a:srgbClr val="1E3256"/>
                </a:solidFill>
                <a:latin typeface="League Spartan"/>
                <a:ea typeface="League Spartan"/>
                <a:cs typeface="League Spartan"/>
                <a:sym typeface="League Spartan"/>
              </a:rPr>
              <a:t>Evaluating the Impact of Canal Irrigation on Agricultural Command Areas in India</a:t>
            </a:r>
          </a:p>
        </p:txBody>
      </p:sp>
      <p:grpSp>
        <p:nvGrpSpPr>
          <p:cNvPr name="Group 9" id="9"/>
          <p:cNvGrpSpPr/>
          <p:nvPr/>
        </p:nvGrpSpPr>
        <p:grpSpPr>
          <a:xfrm rot="0">
            <a:off x="616664" y="7556716"/>
            <a:ext cx="4703689" cy="1687413"/>
            <a:chOff x="0" y="0"/>
            <a:chExt cx="6271585" cy="2249884"/>
          </a:xfrm>
        </p:grpSpPr>
        <p:sp>
          <p:nvSpPr>
            <p:cNvPr name="TextBox 10" id="10"/>
            <p:cNvSpPr txBox="true"/>
            <p:nvPr/>
          </p:nvSpPr>
          <p:spPr>
            <a:xfrm rot="0">
              <a:off x="0" y="-19050"/>
              <a:ext cx="6271585" cy="555908"/>
            </a:xfrm>
            <a:prstGeom prst="rect">
              <a:avLst/>
            </a:prstGeom>
          </p:spPr>
          <p:txBody>
            <a:bodyPr anchor="t" rtlCol="false" tIns="0" lIns="0" bIns="0" rIns="0">
              <a:spAutoFit/>
            </a:bodyPr>
            <a:lstStyle/>
            <a:p>
              <a:pPr algn="l" marL="0" indent="0" lvl="0">
                <a:lnSpc>
                  <a:spcPts val="3489"/>
                </a:lnSpc>
                <a:spcBef>
                  <a:spcPct val="0"/>
                </a:spcBef>
              </a:pPr>
              <a:r>
                <a:rPr lang="en-US" b="true" sz="2683">
                  <a:solidFill>
                    <a:srgbClr val="FFFFFF"/>
                  </a:solidFill>
                  <a:latin typeface="Source Sans Pro Bold"/>
                  <a:ea typeface="Source Sans Pro Bold"/>
                  <a:cs typeface="Source Sans Pro Bold"/>
                  <a:sym typeface="Source Sans Pro Bold"/>
                </a:rPr>
                <a:t>Presented By</a:t>
              </a:r>
            </a:p>
          </p:txBody>
        </p:sp>
        <p:sp>
          <p:nvSpPr>
            <p:cNvPr name="TextBox 11" id="11"/>
            <p:cNvSpPr txBox="true"/>
            <p:nvPr/>
          </p:nvSpPr>
          <p:spPr>
            <a:xfrm rot="0">
              <a:off x="0" y="615145"/>
              <a:ext cx="6271585" cy="1634739"/>
            </a:xfrm>
            <a:prstGeom prst="rect">
              <a:avLst/>
            </a:prstGeom>
          </p:spPr>
          <p:txBody>
            <a:bodyPr anchor="t" rtlCol="false" tIns="0" lIns="0" bIns="0" rIns="0">
              <a:spAutoFit/>
            </a:bodyPr>
            <a:lstStyle/>
            <a:p>
              <a:pPr algn="l">
                <a:lnSpc>
                  <a:spcPts val="3198"/>
                </a:lnSpc>
              </a:pPr>
              <a:r>
                <a:rPr lang="en-US" sz="2460">
                  <a:solidFill>
                    <a:srgbClr val="FFFFFF"/>
                  </a:solidFill>
                  <a:latin typeface="Times New Roman"/>
                  <a:ea typeface="Times New Roman"/>
                  <a:cs typeface="Times New Roman"/>
                  <a:sym typeface="Times New Roman"/>
                </a:rPr>
                <a:t>Maitri Chaudhari (23110192)</a:t>
              </a:r>
            </a:p>
            <a:p>
              <a:pPr algn="l">
                <a:lnSpc>
                  <a:spcPts val="3198"/>
                </a:lnSpc>
              </a:pPr>
              <a:r>
                <a:rPr lang="en-US" sz="2460">
                  <a:solidFill>
                    <a:srgbClr val="FFFFFF"/>
                  </a:solidFill>
                  <a:latin typeface="Times New Roman"/>
                  <a:ea typeface="Times New Roman"/>
                  <a:cs typeface="Times New Roman"/>
                  <a:sym typeface="Times New Roman"/>
                </a:rPr>
                <a:t>Peddinte Jasmitha (23110244)</a:t>
              </a:r>
            </a:p>
            <a:p>
              <a:pPr algn="l" marL="0" indent="0" lvl="0">
                <a:lnSpc>
                  <a:spcPts val="3198"/>
                </a:lnSpc>
                <a:spcBef>
                  <a:spcPct val="0"/>
                </a:spcBef>
              </a:pPr>
              <a:r>
                <a:rPr lang="en-US" sz="2460">
                  <a:solidFill>
                    <a:srgbClr val="FFFFFF"/>
                  </a:solidFill>
                  <a:latin typeface="Times New Roman"/>
                  <a:ea typeface="Times New Roman"/>
                  <a:cs typeface="Times New Roman"/>
                  <a:sym typeface="Times New Roman"/>
                </a:rPr>
                <a:t>Reddy Pujitha Reddy (23110275)</a:t>
              </a:r>
            </a:p>
          </p:txBody>
        </p:sp>
      </p:grpSp>
      <p:sp>
        <p:nvSpPr>
          <p:cNvPr name="TextBox 12" id="12"/>
          <p:cNvSpPr txBox="true"/>
          <p:nvPr/>
        </p:nvSpPr>
        <p:spPr>
          <a:xfrm rot="0">
            <a:off x="616664" y="5718535"/>
            <a:ext cx="4737507" cy="1217245"/>
          </a:xfrm>
          <a:prstGeom prst="rect">
            <a:avLst/>
          </a:prstGeom>
        </p:spPr>
        <p:txBody>
          <a:bodyPr anchor="t" rtlCol="false" tIns="0" lIns="0" bIns="0" rIns="0">
            <a:spAutoFit/>
          </a:bodyPr>
          <a:lstStyle/>
          <a:p>
            <a:pPr algn="l">
              <a:lnSpc>
                <a:spcPts val="3125"/>
              </a:lnSpc>
              <a:spcBef>
                <a:spcPct val="0"/>
              </a:spcBef>
            </a:pPr>
            <a:r>
              <a:rPr lang="en-US" b="true" sz="2403">
                <a:solidFill>
                  <a:srgbClr val="1E3256"/>
                </a:solidFill>
                <a:latin typeface="Times New Roman Bold"/>
                <a:ea typeface="Times New Roman Bold"/>
                <a:cs typeface="Times New Roman Bold"/>
                <a:sym typeface="Times New Roman Bold"/>
              </a:rPr>
              <a:t>Guided by</a:t>
            </a:r>
          </a:p>
          <a:p>
            <a:pPr algn="l">
              <a:lnSpc>
                <a:spcPts val="3125"/>
              </a:lnSpc>
              <a:spcBef>
                <a:spcPct val="0"/>
              </a:spcBef>
            </a:pPr>
            <a:r>
              <a:rPr lang="en-US" sz="2403">
                <a:solidFill>
                  <a:srgbClr val="1E3256"/>
                </a:solidFill>
                <a:latin typeface="Times New Roman"/>
                <a:ea typeface="Times New Roman"/>
                <a:cs typeface="Times New Roman"/>
                <a:sym typeface="Times New Roman"/>
              </a:rPr>
              <a:t>Prof. Vimal Mishra</a:t>
            </a:r>
          </a:p>
          <a:p>
            <a:pPr algn="l">
              <a:lnSpc>
                <a:spcPts val="3125"/>
              </a:lnSpc>
              <a:spcBef>
                <a:spcPct val="0"/>
              </a:spcBef>
            </a:pPr>
            <a:r>
              <a:rPr lang="en-US" sz="2403">
                <a:solidFill>
                  <a:srgbClr val="1E3256"/>
                </a:solidFill>
                <a:latin typeface="Times New Roman"/>
                <a:ea typeface="Times New Roman"/>
                <a:cs typeface="Times New Roman"/>
                <a:sym typeface="Times New Roman"/>
              </a:rPr>
              <a:t>Hiren Solanki</a:t>
            </a:r>
          </a:p>
        </p:txBody>
      </p:sp>
      <p:sp>
        <p:nvSpPr>
          <p:cNvPr name="TextBox 13" id="13"/>
          <p:cNvSpPr txBox="true"/>
          <p:nvPr/>
        </p:nvSpPr>
        <p:spPr>
          <a:xfrm rot="0">
            <a:off x="528394" y="2763880"/>
            <a:ext cx="3024708" cy="43624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Times New Roman"/>
                <a:ea typeface="Times New Roman"/>
                <a:cs typeface="Times New Roman"/>
                <a:sym typeface="Times New Roman"/>
              </a:rPr>
              <a:t>CE 299: Project Course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543259"/>
            <a:chOff x="0" y="0"/>
            <a:chExt cx="8989688" cy="1710746"/>
          </a:xfrm>
        </p:grpSpPr>
        <p:sp>
          <p:nvSpPr>
            <p:cNvPr name="Freeform 3" id="3"/>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sp>
        <p:nvSpPr>
          <p:cNvPr name="Freeform 4" id="4"/>
          <p:cNvSpPr/>
          <p:nvPr/>
        </p:nvSpPr>
        <p:spPr>
          <a:xfrm flipH="false" flipV="false" rot="0">
            <a:off x="0" y="1937253"/>
            <a:ext cx="12392253" cy="8349747"/>
          </a:xfrm>
          <a:custGeom>
            <a:avLst/>
            <a:gdLst/>
            <a:ahLst/>
            <a:cxnLst/>
            <a:rect r="r" b="b" t="t" l="l"/>
            <a:pathLst>
              <a:path h="8349747" w="12392253">
                <a:moveTo>
                  <a:pt x="0" y="0"/>
                </a:moveTo>
                <a:lnTo>
                  <a:pt x="12392253" y="0"/>
                </a:lnTo>
                <a:lnTo>
                  <a:pt x="12392253" y="8349747"/>
                </a:lnTo>
                <a:lnTo>
                  <a:pt x="0" y="8349747"/>
                </a:lnTo>
                <a:lnTo>
                  <a:pt x="0" y="0"/>
                </a:lnTo>
                <a:close/>
              </a:path>
            </a:pathLst>
          </a:custGeom>
          <a:blipFill>
            <a:blip r:embed="rId2"/>
            <a:stretch>
              <a:fillRect l="0" t="0" r="0" b="-2406"/>
            </a:stretch>
          </a:blipFill>
        </p:spPr>
      </p:sp>
      <p:grpSp>
        <p:nvGrpSpPr>
          <p:cNvPr name="Group 5" id="5"/>
          <p:cNvGrpSpPr/>
          <p:nvPr/>
        </p:nvGrpSpPr>
        <p:grpSpPr>
          <a:xfrm rot="0">
            <a:off x="1580637" y="572422"/>
            <a:ext cx="14520088" cy="1364831"/>
            <a:chOff x="0" y="0"/>
            <a:chExt cx="19360118" cy="1819775"/>
          </a:xfrm>
        </p:grpSpPr>
        <p:sp>
          <p:nvSpPr>
            <p:cNvPr name="TextBox 6" id="6"/>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Changing Climate and Greening Vegetation</a:t>
              </a:r>
            </a:p>
          </p:txBody>
        </p:sp>
        <p:sp>
          <p:nvSpPr>
            <p:cNvPr name="TextBox 7" id="7"/>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12158802" y="4139816"/>
            <a:ext cx="5520275" cy="3858895"/>
          </a:xfrm>
          <a:prstGeom prst="rect">
            <a:avLst/>
          </a:prstGeom>
        </p:spPr>
        <p:txBody>
          <a:bodyPr anchor="t" rtlCol="false" tIns="0" lIns="0" bIns="0" rIns="0">
            <a:spAutoFit/>
          </a:bodyPr>
          <a:lstStyle/>
          <a:p>
            <a:pPr algn="ctr">
              <a:lnSpc>
                <a:spcPts val="3769"/>
              </a:lnSpc>
              <a:spcBef>
                <a:spcPct val="0"/>
              </a:spcBef>
            </a:pPr>
            <a:r>
              <a:rPr lang="en-US" sz="2899">
                <a:solidFill>
                  <a:srgbClr val="000000"/>
                </a:solidFill>
                <a:latin typeface="Times New Roman"/>
                <a:ea typeface="Times New Roman"/>
                <a:cs typeface="Times New Roman"/>
                <a:sym typeface="Times New Roman"/>
              </a:rPr>
              <a:t>Variations in rainfall and vegetation across canal command areas suggest shifting water demand and supply patterns. Understanding these trends is essential for planning efficient canal operations and ensuring reliable irrigation.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543259"/>
            <a:chOff x="0" y="0"/>
            <a:chExt cx="8989688" cy="1710746"/>
          </a:xfrm>
        </p:grpSpPr>
        <p:sp>
          <p:nvSpPr>
            <p:cNvPr name="Freeform 3" id="3"/>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sp>
        <p:nvSpPr>
          <p:cNvPr name="Freeform 4" id="4"/>
          <p:cNvSpPr/>
          <p:nvPr/>
        </p:nvSpPr>
        <p:spPr>
          <a:xfrm flipH="false" flipV="false" rot="0">
            <a:off x="-249827" y="2790033"/>
            <a:ext cx="9995956" cy="7496967"/>
          </a:xfrm>
          <a:custGeom>
            <a:avLst/>
            <a:gdLst/>
            <a:ahLst/>
            <a:cxnLst/>
            <a:rect r="r" b="b" t="t" l="l"/>
            <a:pathLst>
              <a:path h="7496967" w="9995956">
                <a:moveTo>
                  <a:pt x="0" y="0"/>
                </a:moveTo>
                <a:lnTo>
                  <a:pt x="9995955" y="0"/>
                </a:lnTo>
                <a:lnTo>
                  <a:pt x="9995955" y="7496967"/>
                </a:lnTo>
                <a:lnTo>
                  <a:pt x="0" y="7496967"/>
                </a:lnTo>
                <a:lnTo>
                  <a:pt x="0" y="0"/>
                </a:lnTo>
                <a:close/>
              </a:path>
            </a:pathLst>
          </a:custGeom>
          <a:blipFill>
            <a:blip r:embed="rId2"/>
            <a:stretch>
              <a:fillRect l="0" t="0" r="0" b="0"/>
            </a:stretch>
          </a:blipFill>
        </p:spPr>
      </p:sp>
      <p:sp>
        <p:nvSpPr>
          <p:cNvPr name="Freeform 5" id="5"/>
          <p:cNvSpPr/>
          <p:nvPr/>
        </p:nvSpPr>
        <p:spPr>
          <a:xfrm flipH="false" flipV="false" rot="0">
            <a:off x="9259838" y="2836741"/>
            <a:ext cx="8736142" cy="7450259"/>
          </a:xfrm>
          <a:custGeom>
            <a:avLst/>
            <a:gdLst/>
            <a:ahLst/>
            <a:cxnLst/>
            <a:rect r="r" b="b" t="t" l="l"/>
            <a:pathLst>
              <a:path h="7450259" w="8736142">
                <a:moveTo>
                  <a:pt x="0" y="0"/>
                </a:moveTo>
                <a:lnTo>
                  <a:pt x="8736142" y="0"/>
                </a:lnTo>
                <a:lnTo>
                  <a:pt x="8736142" y="7450259"/>
                </a:lnTo>
                <a:lnTo>
                  <a:pt x="0" y="7450259"/>
                </a:lnTo>
                <a:lnTo>
                  <a:pt x="0" y="0"/>
                </a:lnTo>
                <a:close/>
              </a:path>
            </a:pathLst>
          </a:custGeom>
          <a:blipFill>
            <a:blip r:embed="rId3"/>
            <a:stretch>
              <a:fillRect l="-7741" t="0" r="-5965" b="0"/>
            </a:stretch>
          </a:blipFill>
        </p:spPr>
      </p:sp>
      <p:grpSp>
        <p:nvGrpSpPr>
          <p:cNvPr name="Group 6" id="6"/>
          <p:cNvGrpSpPr/>
          <p:nvPr/>
        </p:nvGrpSpPr>
        <p:grpSpPr>
          <a:xfrm rot="0">
            <a:off x="1580637" y="572422"/>
            <a:ext cx="14520088" cy="1364831"/>
            <a:chOff x="0" y="0"/>
            <a:chExt cx="19360118" cy="1819775"/>
          </a:xfrm>
        </p:grpSpPr>
        <p:sp>
          <p:nvSpPr>
            <p:cNvPr name="TextBox 7" id="7"/>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Changing Climate and Greening Vegetation</a:t>
              </a:r>
            </a:p>
          </p:txBody>
        </p:sp>
        <p:sp>
          <p:nvSpPr>
            <p:cNvPr name="TextBox 8" id="8"/>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9" id="9"/>
          <p:cNvSpPr txBox="true"/>
          <p:nvPr/>
        </p:nvSpPr>
        <p:spPr>
          <a:xfrm rot="0">
            <a:off x="587158" y="2427800"/>
            <a:ext cx="9021961" cy="408940"/>
          </a:xfrm>
          <a:prstGeom prst="rect">
            <a:avLst/>
          </a:prstGeom>
        </p:spPr>
        <p:txBody>
          <a:bodyPr anchor="t" rtlCol="false" tIns="0" lIns="0" bIns="0" rIns="0">
            <a:spAutoFit/>
          </a:bodyPr>
          <a:lstStyle/>
          <a:p>
            <a:pPr algn="ctr">
              <a:lnSpc>
                <a:spcPts val="2989"/>
              </a:lnSpc>
              <a:spcBef>
                <a:spcPct val="0"/>
              </a:spcBef>
            </a:pPr>
            <a:r>
              <a:rPr lang="en-US" b="true" sz="2299" i="true">
                <a:solidFill>
                  <a:srgbClr val="000000"/>
                </a:solidFill>
                <a:latin typeface="Times New Roman Bold Italics"/>
                <a:ea typeface="Times New Roman Bold Italics"/>
                <a:cs typeface="Times New Roman Bold Italics"/>
                <a:sym typeface="Times New Roman Bold Italics"/>
              </a:rPr>
              <a:t>Seasonal Variations in Vegetation Greenness (NDVI) Across Two Decades</a:t>
            </a:r>
          </a:p>
        </p:txBody>
      </p:sp>
      <p:sp>
        <p:nvSpPr>
          <p:cNvPr name="TextBox 10" id="10"/>
          <p:cNvSpPr txBox="true"/>
          <p:nvPr/>
        </p:nvSpPr>
        <p:spPr>
          <a:xfrm rot="0">
            <a:off x="11039589" y="2427800"/>
            <a:ext cx="5176639" cy="408940"/>
          </a:xfrm>
          <a:prstGeom prst="rect">
            <a:avLst/>
          </a:prstGeom>
        </p:spPr>
        <p:txBody>
          <a:bodyPr anchor="t" rtlCol="false" tIns="0" lIns="0" bIns="0" rIns="0">
            <a:spAutoFit/>
          </a:bodyPr>
          <a:lstStyle/>
          <a:p>
            <a:pPr algn="ctr">
              <a:lnSpc>
                <a:spcPts val="2989"/>
              </a:lnSpc>
              <a:spcBef>
                <a:spcPct val="0"/>
              </a:spcBef>
            </a:pPr>
            <a:r>
              <a:rPr lang="en-US" b="true" sz="2299" i="true">
                <a:solidFill>
                  <a:srgbClr val="000000"/>
                </a:solidFill>
                <a:latin typeface="Times New Roman Bold Italics"/>
                <a:ea typeface="Times New Roman Bold Italics"/>
                <a:cs typeface="Times New Roman Bold Italics"/>
                <a:sym typeface="Times New Roman Bold Italics"/>
              </a:rPr>
              <a:t>Seasonal Precipitation Patterns Over Time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110921"/>
            <a:chOff x="0" y="0"/>
            <a:chExt cx="8989688" cy="1502005"/>
          </a:xfrm>
        </p:grpSpPr>
        <p:sp>
          <p:nvSpPr>
            <p:cNvPr name="Freeform 3" id="3"/>
            <p:cNvSpPr/>
            <p:nvPr/>
          </p:nvSpPr>
          <p:spPr>
            <a:xfrm flipH="false" flipV="false" rot="0">
              <a:off x="0" y="0"/>
              <a:ext cx="8989688" cy="1502005"/>
            </a:xfrm>
            <a:custGeom>
              <a:avLst/>
              <a:gdLst/>
              <a:ahLst/>
              <a:cxnLst/>
              <a:rect r="r" b="b" t="t" l="l"/>
              <a:pathLst>
                <a:path h="1502005" w="8989688">
                  <a:moveTo>
                    <a:pt x="0" y="0"/>
                  </a:moveTo>
                  <a:lnTo>
                    <a:pt x="8989688" y="0"/>
                  </a:lnTo>
                  <a:lnTo>
                    <a:pt x="8989688" y="1502005"/>
                  </a:lnTo>
                  <a:lnTo>
                    <a:pt x="0" y="1502005"/>
                  </a:lnTo>
                  <a:close/>
                </a:path>
              </a:pathLst>
            </a:custGeom>
            <a:solidFill>
              <a:srgbClr val="1E3256"/>
            </a:solidFill>
          </p:spPr>
        </p:sp>
      </p:grpSp>
      <p:sp>
        <p:nvSpPr>
          <p:cNvPr name="Freeform 4" id="4"/>
          <p:cNvSpPr/>
          <p:nvPr/>
        </p:nvSpPr>
        <p:spPr>
          <a:xfrm flipH="false" flipV="false" rot="0">
            <a:off x="3387711" y="2399998"/>
            <a:ext cx="11512578" cy="7712135"/>
          </a:xfrm>
          <a:custGeom>
            <a:avLst/>
            <a:gdLst/>
            <a:ahLst/>
            <a:cxnLst/>
            <a:rect r="r" b="b" t="t" l="l"/>
            <a:pathLst>
              <a:path h="7712135" w="11512578">
                <a:moveTo>
                  <a:pt x="0" y="0"/>
                </a:moveTo>
                <a:lnTo>
                  <a:pt x="11512578" y="0"/>
                </a:lnTo>
                <a:lnTo>
                  <a:pt x="11512578" y="7712135"/>
                </a:lnTo>
                <a:lnTo>
                  <a:pt x="0" y="7712135"/>
                </a:lnTo>
                <a:lnTo>
                  <a:pt x="0" y="0"/>
                </a:lnTo>
                <a:close/>
              </a:path>
            </a:pathLst>
          </a:custGeom>
          <a:blipFill>
            <a:blip r:embed="rId2"/>
            <a:stretch>
              <a:fillRect l="0" t="0" r="-3457" b="0"/>
            </a:stretch>
          </a:blipFill>
          <a:ln cap="sq">
            <a:noFill/>
            <a:prstDash val="solid"/>
            <a:miter/>
          </a:ln>
        </p:spPr>
      </p:sp>
      <p:grpSp>
        <p:nvGrpSpPr>
          <p:cNvPr name="Group 5" id="5"/>
          <p:cNvGrpSpPr/>
          <p:nvPr/>
        </p:nvGrpSpPr>
        <p:grpSpPr>
          <a:xfrm rot="0">
            <a:off x="1580637" y="346285"/>
            <a:ext cx="14520088" cy="1364831"/>
            <a:chOff x="0" y="0"/>
            <a:chExt cx="19360118" cy="1819775"/>
          </a:xfrm>
        </p:grpSpPr>
        <p:sp>
          <p:nvSpPr>
            <p:cNvPr name="TextBox 6" id="6"/>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Where the greening is happening?</a:t>
              </a:r>
            </a:p>
          </p:txBody>
        </p:sp>
        <p:sp>
          <p:nvSpPr>
            <p:cNvPr name="TextBox 7" id="7"/>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1437183" y="1817749"/>
            <a:ext cx="15820827" cy="408940"/>
          </a:xfrm>
          <a:prstGeom prst="rect">
            <a:avLst/>
          </a:prstGeom>
        </p:spPr>
        <p:txBody>
          <a:bodyPr anchor="t" rtlCol="false" tIns="0" lIns="0" bIns="0" rIns="0">
            <a:spAutoFit/>
          </a:bodyPr>
          <a:lstStyle/>
          <a:p>
            <a:pPr algn="ctr">
              <a:lnSpc>
                <a:spcPts val="2989"/>
              </a:lnSpc>
              <a:spcBef>
                <a:spcPct val="0"/>
              </a:spcBef>
            </a:pPr>
            <a:r>
              <a:rPr lang="en-US" b="true" sz="2299" i="true">
                <a:solidFill>
                  <a:srgbClr val="000000"/>
                </a:solidFill>
                <a:latin typeface="Times New Roman Bold Italics"/>
                <a:ea typeface="Times New Roman Bold Italics"/>
                <a:cs typeface="Times New Roman Bold Italics"/>
                <a:sym typeface="Times New Roman Bold Italics"/>
              </a:rPr>
              <a:t>Analysis of forest cover and cropland extent reveals land use changes contributing to increased vegetation (greening) across regions.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497375"/>
            <a:chOff x="0" y="0"/>
            <a:chExt cx="8989688" cy="1688592"/>
          </a:xfrm>
        </p:grpSpPr>
        <p:sp>
          <p:nvSpPr>
            <p:cNvPr name="Freeform 3" id="3"/>
            <p:cNvSpPr/>
            <p:nvPr/>
          </p:nvSpPr>
          <p:spPr>
            <a:xfrm flipH="false" flipV="false" rot="0">
              <a:off x="0" y="0"/>
              <a:ext cx="8989688" cy="1688592"/>
            </a:xfrm>
            <a:custGeom>
              <a:avLst/>
              <a:gdLst/>
              <a:ahLst/>
              <a:cxnLst/>
              <a:rect r="r" b="b" t="t" l="l"/>
              <a:pathLst>
                <a:path h="1688592" w="8989688">
                  <a:moveTo>
                    <a:pt x="0" y="0"/>
                  </a:moveTo>
                  <a:lnTo>
                    <a:pt x="8989688" y="0"/>
                  </a:lnTo>
                  <a:lnTo>
                    <a:pt x="8989688" y="1688592"/>
                  </a:lnTo>
                  <a:lnTo>
                    <a:pt x="0" y="1688592"/>
                  </a:lnTo>
                  <a:close/>
                </a:path>
              </a:pathLst>
            </a:custGeom>
            <a:solidFill>
              <a:srgbClr val="1E3256"/>
            </a:solidFill>
          </p:spPr>
        </p:sp>
      </p:grpSp>
      <p:sp>
        <p:nvSpPr>
          <p:cNvPr name="Freeform 4" id="4"/>
          <p:cNvSpPr/>
          <p:nvPr/>
        </p:nvSpPr>
        <p:spPr>
          <a:xfrm flipH="false" flipV="false" rot="0">
            <a:off x="9762108" y="2963924"/>
            <a:ext cx="8115300" cy="5713351"/>
          </a:xfrm>
          <a:custGeom>
            <a:avLst/>
            <a:gdLst/>
            <a:ahLst/>
            <a:cxnLst/>
            <a:rect r="r" b="b" t="t" l="l"/>
            <a:pathLst>
              <a:path h="5713351" w="8115300">
                <a:moveTo>
                  <a:pt x="0" y="0"/>
                </a:moveTo>
                <a:lnTo>
                  <a:pt x="8115300" y="0"/>
                </a:lnTo>
                <a:lnTo>
                  <a:pt x="8115300" y="5713351"/>
                </a:lnTo>
                <a:lnTo>
                  <a:pt x="0" y="5713351"/>
                </a:lnTo>
                <a:lnTo>
                  <a:pt x="0" y="0"/>
                </a:lnTo>
                <a:close/>
              </a:path>
            </a:pathLst>
          </a:custGeom>
          <a:blipFill>
            <a:blip r:embed="rId2"/>
            <a:stretch>
              <a:fillRect l="0" t="0" r="-20368" b="0"/>
            </a:stretch>
          </a:blipFill>
          <a:ln w="38100" cap="sq">
            <a:solidFill>
              <a:srgbClr val="000000"/>
            </a:solidFill>
            <a:prstDash val="solid"/>
            <a:miter/>
          </a:ln>
        </p:spPr>
      </p:sp>
      <p:grpSp>
        <p:nvGrpSpPr>
          <p:cNvPr name="Group 5" id="5"/>
          <p:cNvGrpSpPr/>
          <p:nvPr/>
        </p:nvGrpSpPr>
        <p:grpSpPr>
          <a:xfrm rot="0">
            <a:off x="1580637" y="346285"/>
            <a:ext cx="14520088" cy="1545806"/>
            <a:chOff x="0" y="0"/>
            <a:chExt cx="19360118" cy="2061075"/>
          </a:xfrm>
        </p:grpSpPr>
        <p:sp>
          <p:nvSpPr>
            <p:cNvPr name="TextBox 6" id="6"/>
            <p:cNvSpPr txBox="true"/>
            <p:nvPr/>
          </p:nvSpPr>
          <p:spPr>
            <a:xfrm rot="0">
              <a:off x="0" y="0"/>
              <a:ext cx="19360118" cy="1371600"/>
            </a:xfrm>
            <a:prstGeom prst="rect">
              <a:avLst/>
            </a:prstGeom>
          </p:spPr>
          <p:txBody>
            <a:bodyPr anchor="t" rtlCol="false" tIns="0" lIns="0" bIns="0" rIns="0">
              <a:spAutoFit/>
            </a:bodyPr>
            <a:lstStyle/>
            <a:p>
              <a:pPr algn="ctr">
                <a:lnSpc>
                  <a:spcPts val="8159"/>
                </a:lnSpc>
              </a:pPr>
              <a:r>
                <a:rPr lang="en-US" sz="6799">
                  <a:solidFill>
                    <a:srgbClr val="FFFFFF"/>
                  </a:solidFill>
                  <a:latin typeface="Source Serif Pro"/>
                  <a:ea typeface="Source Serif Pro"/>
                  <a:cs typeface="Source Serif Pro"/>
                  <a:sym typeface="Source Serif Pro"/>
                </a:rPr>
                <a:t>Conclusion</a:t>
              </a:r>
            </a:p>
          </p:txBody>
        </p:sp>
        <p:sp>
          <p:nvSpPr>
            <p:cNvPr name="TextBox 7" id="7"/>
            <p:cNvSpPr txBox="true"/>
            <p:nvPr/>
          </p:nvSpPr>
          <p:spPr>
            <a:xfrm rot="0">
              <a:off x="0" y="15524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533613" y="3124200"/>
            <a:ext cx="8934595" cy="5553075"/>
          </a:xfrm>
          <a:prstGeom prst="rect">
            <a:avLst/>
          </a:prstGeom>
        </p:spPr>
        <p:txBody>
          <a:bodyPr anchor="t" rtlCol="false" tIns="0" lIns="0" bIns="0" rIns="0">
            <a:spAutoFit/>
          </a:bodyPr>
          <a:lstStyle/>
          <a:p>
            <a:pPr algn="l">
              <a:lnSpc>
                <a:spcPts val="3600"/>
              </a:lnSpc>
            </a:pPr>
            <a:r>
              <a:rPr lang="en-US" sz="3000">
                <a:solidFill>
                  <a:srgbClr val="000000"/>
                </a:solidFill>
                <a:latin typeface="Times New Roman"/>
                <a:ea typeface="Times New Roman"/>
                <a:cs typeface="Times New Roman"/>
                <a:sym typeface="Times New Roman"/>
              </a:rPr>
              <a:t>Our analysis shows that canal irrigation has had a significant positive impact on agricultural command areas across India. The increase in vegetation greenness (NDVI), especially during monsoon seasons, indicates improved crop health and productivity. Despite varying rainfall patterns, canal systems have helped stabilize water supply, support agricultural expansion, and meet rising demands driven by urban growth. However, this expansion is often linked to reduced forest cover, highlighting the need for balanced and sustainable land and water management.</a:t>
            </a:r>
          </a:p>
          <a:p>
            <a:pPr algn="l">
              <a:lnSpc>
                <a:spcPts val="360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79607" y="5692989"/>
            <a:ext cx="20567607" cy="538577"/>
          </a:xfrm>
          <a:prstGeom prst="rect">
            <a:avLst/>
          </a:prstGeom>
        </p:spPr>
        <p:txBody>
          <a:bodyPr anchor="t" rtlCol="false" tIns="0" lIns="0" bIns="0" rIns="0">
            <a:spAutoFit/>
          </a:bodyPr>
          <a:lstStyle/>
          <a:p>
            <a:pPr algn="ctr">
              <a:lnSpc>
                <a:spcPts val="4419"/>
              </a:lnSpc>
            </a:pPr>
          </a:p>
        </p:txBody>
      </p:sp>
      <p:sp>
        <p:nvSpPr>
          <p:cNvPr name="TextBox 3" id="3"/>
          <p:cNvSpPr txBox="true"/>
          <p:nvPr/>
        </p:nvSpPr>
        <p:spPr>
          <a:xfrm rot="0">
            <a:off x="6794605" y="4308025"/>
            <a:ext cx="5007843" cy="1298575"/>
          </a:xfrm>
          <a:prstGeom prst="rect">
            <a:avLst/>
          </a:prstGeom>
        </p:spPr>
        <p:txBody>
          <a:bodyPr anchor="t" rtlCol="false" tIns="0" lIns="0" bIns="0" rIns="0">
            <a:spAutoFit/>
          </a:bodyPr>
          <a:lstStyle/>
          <a:p>
            <a:pPr algn="ctr">
              <a:lnSpc>
                <a:spcPts val="10400"/>
              </a:lnSpc>
              <a:spcBef>
                <a:spcPct val="0"/>
              </a:spcBef>
            </a:pPr>
            <a:r>
              <a:rPr lang="en-US" sz="8000">
                <a:solidFill>
                  <a:srgbClr val="FFFFFF"/>
                </a:solidFill>
                <a:latin typeface="Source Sans Pro"/>
                <a:ea typeface="Source Sans Pro"/>
                <a:cs typeface="Source Sans Pro"/>
                <a:sym typeface="Source Sans Pro"/>
              </a:rPr>
              <a:t>THANK YOU</a:t>
            </a:r>
          </a:p>
        </p:txBody>
      </p:sp>
      <p:sp>
        <p:nvSpPr>
          <p:cNvPr name="TextBox 4" id="4"/>
          <p:cNvSpPr txBox="true"/>
          <p:nvPr/>
        </p:nvSpPr>
        <p:spPr>
          <a:xfrm rot="0">
            <a:off x="4707843" y="3712872"/>
            <a:ext cx="8796114" cy="2269467"/>
          </a:xfrm>
          <a:prstGeom prst="rect">
            <a:avLst/>
          </a:prstGeom>
        </p:spPr>
        <p:txBody>
          <a:bodyPr anchor="t" rtlCol="false" tIns="0" lIns="0" bIns="0" rIns="0">
            <a:spAutoFit/>
          </a:bodyPr>
          <a:lstStyle/>
          <a:p>
            <a:pPr algn="ctr">
              <a:lnSpc>
                <a:spcPts val="18267"/>
              </a:lnSpc>
              <a:spcBef>
                <a:spcPct val="0"/>
              </a:spcBef>
            </a:pPr>
            <a:r>
              <a:rPr lang="en-US" sz="14051">
                <a:solidFill>
                  <a:srgbClr val="000000"/>
                </a:solidFill>
                <a:latin typeface="Source Sans Pro"/>
                <a:ea typeface="Source Sans Pro"/>
                <a:cs typeface="Source Sans Pro"/>
                <a:sym typeface="Source Sans Pro"/>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1810721"/>
            <a:ext cx="18288000" cy="3964007"/>
            <a:chOff x="0" y="0"/>
            <a:chExt cx="8829757" cy="1913890"/>
          </a:xfrm>
        </p:grpSpPr>
        <p:sp>
          <p:nvSpPr>
            <p:cNvPr name="Freeform 3" id="3"/>
            <p:cNvSpPr/>
            <p:nvPr/>
          </p:nvSpPr>
          <p:spPr>
            <a:xfrm flipH="false" flipV="false" rot="0">
              <a:off x="0" y="0"/>
              <a:ext cx="8829756" cy="1913890"/>
            </a:xfrm>
            <a:custGeom>
              <a:avLst/>
              <a:gdLst/>
              <a:ahLst/>
              <a:cxnLst/>
              <a:rect r="r" b="b" t="t" l="l"/>
              <a:pathLst>
                <a:path h="1913890" w="8829756">
                  <a:moveTo>
                    <a:pt x="0" y="0"/>
                  </a:moveTo>
                  <a:lnTo>
                    <a:pt x="8829756" y="0"/>
                  </a:lnTo>
                  <a:lnTo>
                    <a:pt x="8829756" y="1913890"/>
                  </a:lnTo>
                  <a:lnTo>
                    <a:pt x="0" y="1913890"/>
                  </a:lnTo>
                  <a:close/>
                </a:path>
              </a:pathLst>
            </a:custGeom>
            <a:solidFill>
              <a:srgbClr val="1E3256"/>
            </a:solidFill>
          </p:spPr>
        </p:sp>
      </p:grpSp>
      <p:sp>
        <p:nvSpPr>
          <p:cNvPr name="TextBox 4" id="4"/>
          <p:cNvSpPr txBox="true"/>
          <p:nvPr/>
        </p:nvSpPr>
        <p:spPr>
          <a:xfrm rot="0">
            <a:off x="5630213" y="514350"/>
            <a:ext cx="7027574" cy="1038225"/>
          </a:xfrm>
          <a:prstGeom prst="rect">
            <a:avLst/>
          </a:prstGeom>
        </p:spPr>
        <p:txBody>
          <a:bodyPr anchor="t" rtlCol="false" tIns="0" lIns="0" bIns="0" rIns="0">
            <a:spAutoFit/>
          </a:bodyPr>
          <a:lstStyle/>
          <a:p>
            <a:pPr algn="ctr">
              <a:lnSpc>
                <a:spcPts val="8279"/>
              </a:lnSpc>
            </a:pPr>
            <a:r>
              <a:rPr lang="en-US" sz="6899">
                <a:solidFill>
                  <a:srgbClr val="FFFFFF"/>
                </a:solidFill>
                <a:latin typeface="Source Serif Pro"/>
                <a:ea typeface="Source Serif Pro"/>
                <a:cs typeface="Source Serif Pro"/>
                <a:sym typeface="Source Serif Pro"/>
              </a:rPr>
              <a:t>Table of Contents</a:t>
            </a:r>
          </a:p>
        </p:txBody>
      </p:sp>
      <p:grpSp>
        <p:nvGrpSpPr>
          <p:cNvPr name="Group 5" id="5"/>
          <p:cNvGrpSpPr/>
          <p:nvPr/>
        </p:nvGrpSpPr>
        <p:grpSpPr>
          <a:xfrm rot="0">
            <a:off x="2903374" y="3162681"/>
            <a:ext cx="6449395" cy="5762459"/>
            <a:chOff x="0" y="0"/>
            <a:chExt cx="8599193" cy="7683278"/>
          </a:xfrm>
        </p:grpSpPr>
        <p:sp>
          <p:nvSpPr>
            <p:cNvPr name="TextBox 6" id="6"/>
            <p:cNvSpPr txBox="true"/>
            <p:nvPr/>
          </p:nvSpPr>
          <p:spPr>
            <a:xfrm rot="0">
              <a:off x="0" y="-76200"/>
              <a:ext cx="1040128" cy="940700"/>
            </a:xfrm>
            <a:prstGeom prst="rect">
              <a:avLst/>
            </a:prstGeom>
          </p:spPr>
          <p:txBody>
            <a:bodyPr anchor="t" rtlCol="false" tIns="0" lIns="0" bIns="0" rIns="0">
              <a:spAutoFit/>
            </a:bodyPr>
            <a:lstStyle/>
            <a:p>
              <a:pPr algn="ctr" marL="0" indent="0" lvl="0">
                <a:lnSpc>
                  <a:spcPts val="5991"/>
                </a:lnSpc>
              </a:pPr>
              <a:r>
                <a:rPr lang="en-US" b="true" sz="4279">
                  <a:solidFill>
                    <a:srgbClr val="1E3256"/>
                  </a:solidFill>
                  <a:latin typeface="Source Sans Pro Bold"/>
                  <a:ea typeface="Source Sans Pro Bold"/>
                  <a:cs typeface="Source Sans Pro Bold"/>
                  <a:sym typeface="Source Sans Pro Bold"/>
                </a:rPr>
                <a:t>01</a:t>
              </a:r>
            </a:p>
          </p:txBody>
        </p:sp>
        <p:sp>
          <p:nvSpPr>
            <p:cNvPr name="TextBox 7" id="7"/>
            <p:cNvSpPr txBox="true"/>
            <p:nvPr/>
          </p:nvSpPr>
          <p:spPr>
            <a:xfrm rot="0">
              <a:off x="1622839" y="36780"/>
              <a:ext cx="6976353" cy="762365"/>
            </a:xfrm>
            <a:prstGeom prst="rect">
              <a:avLst/>
            </a:prstGeom>
          </p:spPr>
          <p:txBody>
            <a:bodyPr anchor="t" rtlCol="false" tIns="0" lIns="0" bIns="0" rIns="0">
              <a:spAutoFit/>
            </a:bodyPr>
            <a:lstStyle/>
            <a:p>
              <a:pPr algn="l" marL="0" indent="0" lvl="0">
                <a:lnSpc>
                  <a:spcPts val="4769"/>
                </a:lnSpc>
                <a:spcBef>
                  <a:spcPct val="0"/>
                </a:spcBef>
              </a:pPr>
              <a:r>
                <a:rPr lang="en-US" sz="3668">
                  <a:solidFill>
                    <a:srgbClr val="1E3256"/>
                  </a:solidFill>
                  <a:latin typeface="Source Sans Pro"/>
                  <a:ea typeface="Source Sans Pro"/>
                  <a:cs typeface="Source Sans Pro"/>
                  <a:sym typeface="Source Sans Pro"/>
                </a:rPr>
                <a:t>Introduction</a:t>
              </a:r>
            </a:p>
          </p:txBody>
        </p:sp>
        <p:sp>
          <p:nvSpPr>
            <p:cNvPr name="TextBox 8" id="8"/>
            <p:cNvSpPr txBox="true"/>
            <p:nvPr/>
          </p:nvSpPr>
          <p:spPr>
            <a:xfrm rot="0">
              <a:off x="0" y="2196726"/>
              <a:ext cx="1040128" cy="940700"/>
            </a:xfrm>
            <a:prstGeom prst="rect">
              <a:avLst/>
            </a:prstGeom>
          </p:spPr>
          <p:txBody>
            <a:bodyPr anchor="t" rtlCol="false" tIns="0" lIns="0" bIns="0" rIns="0">
              <a:spAutoFit/>
            </a:bodyPr>
            <a:lstStyle/>
            <a:p>
              <a:pPr algn="ctr" marL="0" indent="0" lvl="0">
                <a:lnSpc>
                  <a:spcPts val="5991"/>
                </a:lnSpc>
              </a:pPr>
              <a:r>
                <a:rPr lang="en-US" b="true" sz="4279">
                  <a:solidFill>
                    <a:srgbClr val="1E3256"/>
                  </a:solidFill>
                  <a:latin typeface="Source Sans Pro Bold"/>
                  <a:ea typeface="Source Sans Pro Bold"/>
                  <a:cs typeface="Source Sans Pro Bold"/>
                  <a:sym typeface="Source Sans Pro Bold"/>
                </a:rPr>
                <a:t>02</a:t>
              </a:r>
            </a:p>
          </p:txBody>
        </p:sp>
        <p:sp>
          <p:nvSpPr>
            <p:cNvPr name="TextBox 9" id="9"/>
            <p:cNvSpPr txBox="true"/>
            <p:nvPr/>
          </p:nvSpPr>
          <p:spPr>
            <a:xfrm rot="0">
              <a:off x="1622839" y="2309706"/>
              <a:ext cx="6976353" cy="762365"/>
            </a:xfrm>
            <a:prstGeom prst="rect">
              <a:avLst/>
            </a:prstGeom>
          </p:spPr>
          <p:txBody>
            <a:bodyPr anchor="t" rtlCol="false" tIns="0" lIns="0" bIns="0" rIns="0">
              <a:spAutoFit/>
            </a:bodyPr>
            <a:lstStyle/>
            <a:p>
              <a:pPr algn="l" marL="0" indent="0" lvl="0">
                <a:lnSpc>
                  <a:spcPts val="4769"/>
                </a:lnSpc>
                <a:spcBef>
                  <a:spcPct val="0"/>
                </a:spcBef>
              </a:pPr>
              <a:r>
                <a:rPr lang="en-US" sz="3668">
                  <a:solidFill>
                    <a:srgbClr val="1E3256"/>
                  </a:solidFill>
                  <a:latin typeface="Source Sans Pro"/>
                  <a:ea typeface="Source Sans Pro"/>
                  <a:cs typeface="Source Sans Pro"/>
                  <a:sym typeface="Source Sans Pro"/>
                </a:rPr>
                <a:t>Data Used</a:t>
              </a:r>
            </a:p>
          </p:txBody>
        </p:sp>
        <p:sp>
          <p:nvSpPr>
            <p:cNvPr name="TextBox 10" id="10"/>
            <p:cNvSpPr txBox="true"/>
            <p:nvPr/>
          </p:nvSpPr>
          <p:spPr>
            <a:xfrm rot="0">
              <a:off x="0" y="4469652"/>
              <a:ext cx="1040128" cy="940700"/>
            </a:xfrm>
            <a:prstGeom prst="rect">
              <a:avLst/>
            </a:prstGeom>
          </p:spPr>
          <p:txBody>
            <a:bodyPr anchor="t" rtlCol="false" tIns="0" lIns="0" bIns="0" rIns="0">
              <a:spAutoFit/>
            </a:bodyPr>
            <a:lstStyle/>
            <a:p>
              <a:pPr algn="ctr" marL="0" indent="0" lvl="0">
                <a:lnSpc>
                  <a:spcPts val="5991"/>
                </a:lnSpc>
              </a:pPr>
              <a:r>
                <a:rPr lang="en-US" b="true" sz="4279">
                  <a:solidFill>
                    <a:srgbClr val="1E3256"/>
                  </a:solidFill>
                  <a:latin typeface="Source Sans Pro Bold"/>
                  <a:ea typeface="Source Sans Pro Bold"/>
                  <a:cs typeface="Source Sans Pro Bold"/>
                  <a:sym typeface="Source Sans Pro Bold"/>
                </a:rPr>
                <a:t>03</a:t>
              </a:r>
            </a:p>
          </p:txBody>
        </p:sp>
        <p:sp>
          <p:nvSpPr>
            <p:cNvPr name="TextBox 11" id="11"/>
            <p:cNvSpPr txBox="true"/>
            <p:nvPr/>
          </p:nvSpPr>
          <p:spPr>
            <a:xfrm rot="0">
              <a:off x="1622839" y="4582632"/>
              <a:ext cx="6976353" cy="762365"/>
            </a:xfrm>
            <a:prstGeom prst="rect">
              <a:avLst/>
            </a:prstGeom>
          </p:spPr>
          <p:txBody>
            <a:bodyPr anchor="t" rtlCol="false" tIns="0" lIns="0" bIns="0" rIns="0">
              <a:spAutoFit/>
            </a:bodyPr>
            <a:lstStyle/>
            <a:p>
              <a:pPr algn="l" marL="0" indent="0" lvl="0">
                <a:lnSpc>
                  <a:spcPts val="4769"/>
                </a:lnSpc>
                <a:spcBef>
                  <a:spcPct val="0"/>
                </a:spcBef>
              </a:pPr>
              <a:r>
                <a:rPr lang="en-US" sz="3668">
                  <a:solidFill>
                    <a:srgbClr val="1E3256"/>
                  </a:solidFill>
                  <a:latin typeface="Source Sans Pro"/>
                  <a:ea typeface="Source Sans Pro"/>
                  <a:cs typeface="Source Sans Pro"/>
                  <a:sym typeface="Source Sans Pro"/>
                </a:rPr>
                <a:t>Methodoly</a:t>
              </a:r>
            </a:p>
          </p:txBody>
        </p:sp>
        <p:sp>
          <p:nvSpPr>
            <p:cNvPr name="TextBox 12" id="12"/>
            <p:cNvSpPr txBox="true"/>
            <p:nvPr/>
          </p:nvSpPr>
          <p:spPr>
            <a:xfrm rot="0">
              <a:off x="0" y="6742578"/>
              <a:ext cx="1040128" cy="940700"/>
            </a:xfrm>
            <a:prstGeom prst="rect">
              <a:avLst/>
            </a:prstGeom>
          </p:spPr>
          <p:txBody>
            <a:bodyPr anchor="t" rtlCol="false" tIns="0" lIns="0" bIns="0" rIns="0">
              <a:spAutoFit/>
            </a:bodyPr>
            <a:lstStyle/>
            <a:p>
              <a:pPr algn="ctr" marL="0" indent="0" lvl="0">
                <a:lnSpc>
                  <a:spcPts val="5991"/>
                </a:lnSpc>
              </a:pPr>
              <a:r>
                <a:rPr lang="en-US" b="true" sz="4279">
                  <a:solidFill>
                    <a:srgbClr val="1E3256"/>
                  </a:solidFill>
                  <a:latin typeface="Source Sans Pro Bold"/>
                  <a:ea typeface="Source Sans Pro Bold"/>
                  <a:cs typeface="Source Sans Pro Bold"/>
                  <a:sym typeface="Source Sans Pro Bold"/>
                </a:rPr>
                <a:t>04</a:t>
              </a:r>
            </a:p>
          </p:txBody>
        </p:sp>
        <p:sp>
          <p:nvSpPr>
            <p:cNvPr name="TextBox 13" id="13"/>
            <p:cNvSpPr txBox="true"/>
            <p:nvPr/>
          </p:nvSpPr>
          <p:spPr>
            <a:xfrm rot="0">
              <a:off x="1622839" y="6848063"/>
              <a:ext cx="6976353" cy="762365"/>
            </a:xfrm>
            <a:prstGeom prst="rect">
              <a:avLst/>
            </a:prstGeom>
          </p:spPr>
          <p:txBody>
            <a:bodyPr anchor="t" rtlCol="false" tIns="0" lIns="0" bIns="0" rIns="0">
              <a:spAutoFit/>
            </a:bodyPr>
            <a:lstStyle/>
            <a:p>
              <a:pPr algn="l" marL="0" indent="0" lvl="0">
                <a:lnSpc>
                  <a:spcPts val="4769"/>
                </a:lnSpc>
                <a:spcBef>
                  <a:spcPct val="0"/>
                </a:spcBef>
              </a:pPr>
              <a:r>
                <a:rPr lang="en-US" sz="3668">
                  <a:solidFill>
                    <a:srgbClr val="1E3256"/>
                  </a:solidFill>
                  <a:latin typeface="Source Sans Pro"/>
                  <a:ea typeface="Source Sans Pro"/>
                  <a:cs typeface="Source Sans Pro"/>
                  <a:sym typeface="Source Sans Pro"/>
                </a:rPr>
                <a:t>Major Canals</a:t>
              </a:r>
            </a:p>
          </p:txBody>
        </p:sp>
      </p:grpSp>
      <p:grpSp>
        <p:nvGrpSpPr>
          <p:cNvPr name="Group 14" id="14"/>
          <p:cNvGrpSpPr/>
          <p:nvPr/>
        </p:nvGrpSpPr>
        <p:grpSpPr>
          <a:xfrm rot="0">
            <a:off x="10649761" y="3162681"/>
            <a:ext cx="5731083" cy="4085025"/>
            <a:chOff x="0" y="0"/>
            <a:chExt cx="7641445" cy="5446700"/>
          </a:xfrm>
        </p:grpSpPr>
        <p:sp>
          <p:nvSpPr>
            <p:cNvPr name="TextBox 15" id="15"/>
            <p:cNvSpPr txBox="true"/>
            <p:nvPr/>
          </p:nvSpPr>
          <p:spPr>
            <a:xfrm rot="0">
              <a:off x="0" y="-85725"/>
              <a:ext cx="1047116" cy="956033"/>
            </a:xfrm>
            <a:prstGeom prst="rect">
              <a:avLst/>
            </a:prstGeom>
          </p:spPr>
          <p:txBody>
            <a:bodyPr anchor="t" rtlCol="false" tIns="0" lIns="0" bIns="0" rIns="0">
              <a:spAutoFit/>
            </a:bodyPr>
            <a:lstStyle/>
            <a:p>
              <a:pPr algn="ctr" marL="0" indent="0" lvl="0">
                <a:lnSpc>
                  <a:spcPts val="6032"/>
                </a:lnSpc>
              </a:pPr>
              <a:r>
                <a:rPr lang="en-US" b="true" sz="4308">
                  <a:solidFill>
                    <a:srgbClr val="1E3256"/>
                  </a:solidFill>
                  <a:latin typeface="Source Sans Pro Bold"/>
                  <a:ea typeface="Source Sans Pro Bold"/>
                  <a:cs typeface="Source Sans Pro Bold"/>
                  <a:sym typeface="Source Sans Pro Bold"/>
                </a:rPr>
                <a:t>05</a:t>
              </a:r>
            </a:p>
          </p:txBody>
        </p:sp>
        <p:sp>
          <p:nvSpPr>
            <p:cNvPr name="TextBox 16" id="16"/>
            <p:cNvSpPr txBox="true"/>
            <p:nvPr/>
          </p:nvSpPr>
          <p:spPr>
            <a:xfrm rot="0">
              <a:off x="1605912" y="27694"/>
              <a:ext cx="6035532" cy="776820"/>
            </a:xfrm>
            <a:prstGeom prst="rect">
              <a:avLst/>
            </a:prstGeom>
          </p:spPr>
          <p:txBody>
            <a:bodyPr anchor="t" rtlCol="false" tIns="0" lIns="0" bIns="0" rIns="0">
              <a:spAutoFit/>
            </a:bodyPr>
            <a:lstStyle/>
            <a:p>
              <a:pPr algn="l" marL="0" indent="0" lvl="0">
                <a:lnSpc>
                  <a:spcPts val="4801"/>
                </a:lnSpc>
                <a:spcBef>
                  <a:spcPct val="0"/>
                </a:spcBef>
              </a:pPr>
              <a:r>
                <a:rPr lang="en-US" sz="3693">
                  <a:solidFill>
                    <a:srgbClr val="1E3256"/>
                  </a:solidFill>
                  <a:latin typeface="Source Sans Pro"/>
                  <a:ea typeface="Source Sans Pro"/>
                  <a:cs typeface="Source Sans Pro"/>
                  <a:sym typeface="Source Sans Pro"/>
                </a:rPr>
                <a:t>Growing  Demands</a:t>
              </a:r>
            </a:p>
          </p:txBody>
        </p:sp>
        <p:sp>
          <p:nvSpPr>
            <p:cNvPr name="TextBox 17" id="17"/>
            <p:cNvSpPr txBox="true"/>
            <p:nvPr/>
          </p:nvSpPr>
          <p:spPr>
            <a:xfrm rot="0">
              <a:off x="0" y="2202471"/>
              <a:ext cx="1047116" cy="956033"/>
            </a:xfrm>
            <a:prstGeom prst="rect">
              <a:avLst/>
            </a:prstGeom>
          </p:spPr>
          <p:txBody>
            <a:bodyPr anchor="t" rtlCol="false" tIns="0" lIns="0" bIns="0" rIns="0">
              <a:spAutoFit/>
            </a:bodyPr>
            <a:lstStyle/>
            <a:p>
              <a:pPr algn="ctr" marL="0" indent="0" lvl="0">
                <a:lnSpc>
                  <a:spcPts val="6032"/>
                </a:lnSpc>
              </a:pPr>
              <a:r>
                <a:rPr lang="en-US" b="true" sz="4308">
                  <a:solidFill>
                    <a:srgbClr val="1E3256"/>
                  </a:solidFill>
                  <a:latin typeface="Source Sans Pro Bold"/>
                  <a:ea typeface="Source Sans Pro Bold"/>
                  <a:cs typeface="Source Sans Pro Bold"/>
                  <a:sym typeface="Source Sans Pro Bold"/>
                </a:rPr>
                <a:t>06</a:t>
              </a:r>
            </a:p>
          </p:txBody>
        </p:sp>
        <p:sp>
          <p:nvSpPr>
            <p:cNvPr name="TextBox 18" id="18"/>
            <p:cNvSpPr txBox="true"/>
            <p:nvPr/>
          </p:nvSpPr>
          <p:spPr>
            <a:xfrm rot="0">
              <a:off x="1605912" y="1915262"/>
              <a:ext cx="6035532" cy="1578076"/>
            </a:xfrm>
            <a:prstGeom prst="rect">
              <a:avLst/>
            </a:prstGeom>
          </p:spPr>
          <p:txBody>
            <a:bodyPr anchor="t" rtlCol="false" tIns="0" lIns="0" bIns="0" rIns="0">
              <a:spAutoFit/>
            </a:bodyPr>
            <a:lstStyle/>
            <a:p>
              <a:pPr algn="l" marL="0" indent="0" lvl="0">
                <a:lnSpc>
                  <a:spcPts val="4801"/>
                </a:lnSpc>
                <a:spcBef>
                  <a:spcPct val="0"/>
                </a:spcBef>
              </a:pPr>
              <a:r>
                <a:rPr lang="en-US" sz="3693">
                  <a:solidFill>
                    <a:srgbClr val="1E3256"/>
                  </a:solidFill>
                  <a:latin typeface="Source Sans Pro"/>
                  <a:ea typeface="Source Sans Pro"/>
                  <a:cs typeface="Source Sans Pro"/>
                  <a:sym typeface="Source Sans Pro"/>
                </a:rPr>
                <a:t>Changing Climate and Greening Vegetation</a:t>
              </a:r>
            </a:p>
          </p:txBody>
        </p:sp>
        <p:sp>
          <p:nvSpPr>
            <p:cNvPr name="TextBox 19" id="19"/>
            <p:cNvSpPr txBox="true"/>
            <p:nvPr/>
          </p:nvSpPr>
          <p:spPr>
            <a:xfrm rot="0">
              <a:off x="0" y="4490667"/>
              <a:ext cx="1047116" cy="956033"/>
            </a:xfrm>
            <a:prstGeom prst="rect">
              <a:avLst/>
            </a:prstGeom>
          </p:spPr>
          <p:txBody>
            <a:bodyPr anchor="t" rtlCol="false" tIns="0" lIns="0" bIns="0" rIns="0">
              <a:spAutoFit/>
            </a:bodyPr>
            <a:lstStyle/>
            <a:p>
              <a:pPr algn="ctr" marL="0" indent="0" lvl="0">
                <a:lnSpc>
                  <a:spcPts val="6032"/>
                </a:lnSpc>
              </a:pPr>
              <a:r>
                <a:rPr lang="en-US" b="true" sz="4308">
                  <a:solidFill>
                    <a:srgbClr val="1E3256"/>
                  </a:solidFill>
                  <a:latin typeface="Source Sans Pro Bold"/>
                  <a:ea typeface="Source Sans Pro Bold"/>
                  <a:cs typeface="Source Sans Pro Bold"/>
                  <a:sym typeface="Source Sans Pro Bold"/>
                </a:rPr>
                <a:t>07</a:t>
              </a:r>
            </a:p>
          </p:txBody>
        </p:sp>
        <p:sp>
          <p:nvSpPr>
            <p:cNvPr name="TextBox 20" id="20"/>
            <p:cNvSpPr txBox="true"/>
            <p:nvPr/>
          </p:nvSpPr>
          <p:spPr>
            <a:xfrm rot="0">
              <a:off x="1605912" y="4598059"/>
              <a:ext cx="6035532" cy="776820"/>
            </a:xfrm>
            <a:prstGeom prst="rect">
              <a:avLst/>
            </a:prstGeom>
          </p:spPr>
          <p:txBody>
            <a:bodyPr anchor="t" rtlCol="false" tIns="0" lIns="0" bIns="0" rIns="0">
              <a:spAutoFit/>
            </a:bodyPr>
            <a:lstStyle/>
            <a:p>
              <a:pPr algn="l" marL="0" indent="0" lvl="0">
                <a:lnSpc>
                  <a:spcPts val="4801"/>
                </a:lnSpc>
                <a:spcBef>
                  <a:spcPct val="0"/>
                </a:spcBef>
              </a:pPr>
              <a:r>
                <a:rPr lang="en-US" sz="3693">
                  <a:solidFill>
                    <a:srgbClr val="1E3256"/>
                  </a:solidFill>
                  <a:latin typeface="Source Sans Pro"/>
                  <a:ea typeface="Source Sans Pro"/>
                  <a:cs typeface="Source Sans Pro"/>
                  <a:sym typeface="Source Sans Pro"/>
                </a:rPr>
                <a:t>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212012"/>
            <a:chOff x="0" y="0"/>
            <a:chExt cx="8989688" cy="1550814"/>
          </a:xfrm>
        </p:grpSpPr>
        <p:sp>
          <p:nvSpPr>
            <p:cNvPr name="Freeform 3" id="3"/>
            <p:cNvSpPr/>
            <p:nvPr/>
          </p:nvSpPr>
          <p:spPr>
            <a:xfrm flipH="false" flipV="false" rot="0">
              <a:off x="0" y="0"/>
              <a:ext cx="8989688" cy="1550814"/>
            </a:xfrm>
            <a:custGeom>
              <a:avLst/>
              <a:gdLst/>
              <a:ahLst/>
              <a:cxnLst/>
              <a:rect r="r" b="b" t="t" l="l"/>
              <a:pathLst>
                <a:path h="1550814" w="8989688">
                  <a:moveTo>
                    <a:pt x="0" y="0"/>
                  </a:moveTo>
                  <a:lnTo>
                    <a:pt x="8989688" y="0"/>
                  </a:lnTo>
                  <a:lnTo>
                    <a:pt x="8989688" y="1550814"/>
                  </a:lnTo>
                  <a:lnTo>
                    <a:pt x="0" y="1550814"/>
                  </a:lnTo>
                  <a:close/>
                </a:path>
              </a:pathLst>
            </a:custGeom>
            <a:solidFill>
              <a:srgbClr val="1E3256"/>
            </a:solidFill>
          </p:spPr>
        </p:sp>
      </p:grpSp>
      <p:sp>
        <p:nvSpPr>
          <p:cNvPr name="Freeform 4" id="4"/>
          <p:cNvSpPr/>
          <p:nvPr/>
        </p:nvSpPr>
        <p:spPr>
          <a:xfrm flipH="false" flipV="false" rot="0">
            <a:off x="665266" y="2506358"/>
            <a:ext cx="7833464" cy="6091031"/>
          </a:xfrm>
          <a:custGeom>
            <a:avLst/>
            <a:gdLst/>
            <a:ahLst/>
            <a:cxnLst/>
            <a:rect r="r" b="b" t="t" l="l"/>
            <a:pathLst>
              <a:path h="6091031" w="7833464">
                <a:moveTo>
                  <a:pt x="0" y="0"/>
                </a:moveTo>
                <a:lnTo>
                  <a:pt x="7833464" y="0"/>
                </a:lnTo>
                <a:lnTo>
                  <a:pt x="7833464" y="6091031"/>
                </a:lnTo>
                <a:lnTo>
                  <a:pt x="0" y="6091031"/>
                </a:lnTo>
                <a:lnTo>
                  <a:pt x="0" y="0"/>
                </a:lnTo>
                <a:close/>
              </a:path>
            </a:pathLst>
          </a:custGeom>
          <a:blipFill>
            <a:blip r:embed="rId2"/>
            <a:stretch>
              <a:fillRect l="0" t="-1664" r="0" b="-1664"/>
            </a:stretch>
          </a:blipFill>
          <a:ln w="19050" cap="sq">
            <a:solidFill>
              <a:srgbClr val="000000"/>
            </a:solidFill>
            <a:prstDash val="solid"/>
            <a:miter/>
          </a:ln>
        </p:spPr>
      </p:sp>
      <p:sp>
        <p:nvSpPr>
          <p:cNvPr name="Freeform 5" id="5"/>
          <p:cNvSpPr/>
          <p:nvPr/>
        </p:nvSpPr>
        <p:spPr>
          <a:xfrm flipH="false" flipV="false" rot="0">
            <a:off x="9199208" y="2558745"/>
            <a:ext cx="8455030" cy="5986256"/>
          </a:xfrm>
          <a:custGeom>
            <a:avLst/>
            <a:gdLst/>
            <a:ahLst/>
            <a:cxnLst/>
            <a:rect r="r" b="b" t="t" l="l"/>
            <a:pathLst>
              <a:path h="5986256" w="8455030">
                <a:moveTo>
                  <a:pt x="0" y="0"/>
                </a:moveTo>
                <a:lnTo>
                  <a:pt x="8455029" y="0"/>
                </a:lnTo>
                <a:lnTo>
                  <a:pt x="8455029" y="5986256"/>
                </a:lnTo>
                <a:lnTo>
                  <a:pt x="0" y="5986256"/>
                </a:lnTo>
                <a:lnTo>
                  <a:pt x="0" y="0"/>
                </a:lnTo>
                <a:close/>
              </a:path>
            </a:pathLst>
          </a:custGeom>
          <a:blipFill>
            <a:blip r:embed="rId3"/>
            <a:stretch>
              <a:fillRect l="-936" t="0" r="-936" b="0"/>
            </a:stretch>
          </a:blipFill>
          <a:ln w="9525" cap="sq">
            <a:solidFill>
              <a:srgbClr val="000000"/>
            </a:solidFill>
            <a:prstDash val="solid"/>
            <a:miter/>
          </a:ln>
        </p:spPr>
      </p:sp>
      <p:grpSp>
        <p:nvGrpSpPr>
          <p:cNvPr name="Group 6" id="6"/>
          <p:cNvGrpSpPr/>
          <p:nvPr/>
        </p:nvGrpSpPr>
        <p:grpSpPr>
          <a:xfrm rot="0">
            <a:off x="835741" y="346285"/>
            <a:ext cx="16616518" cy="1364831"/>
            <a:chOff x="0" y="0"/>
            <a:chExt cx="22155357" cy="1819775"/>
          </a:xfrm>
        </p:grpSpPr>
        <p:sp>
          <p:nvSpPr>
            <p:cNvPr name="TextBox 7" id="7"/>
            <p:cNvSpPr txBox="true"/>
            <p:nvPr/>
          </p:nvSpPr>
          <p:spPr>
            <a:xfrm rot="0">
              <a:off x="0" y="0"/>
              <a:ext cx="22155357"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Canal Irrigation and the Green Revolution in</a:t>
              </a:r>
              <a:r>
                <a:rPr lang="en-US" sz="5600">
                  <a:solidFill>
                    <a:srgbClr val="FFFFFF"/>
                  </a:solidFill>
                  <a:latin typeface="Source Serif Pro"/>
                  <a:ea typeface="Source Serif Pro"/>
                  <a:cs typeface="Source Serif Pro"/>
                  <a:sym typeface="Source Serif Pro"/>
                </a:rPr>
                <a:t> India</a:t>
              </a:r>
            </a:p>
          </p:txBody>
        </p:sp>
        <p:sp>
          <p:nvSpPr>
            <p:cNvPr name="TextBox 8" id="8"/>
            <p:cNvSpPr txBox="true"/>
            <p:nvPr/>
          </p:nvSpPr>
          <p:spPr>
            <a:xfrm rot="0">
              <a:off x="0" y="1311139"/>
              <a:ext cx="22155357" cy="508635"/>
            </a:xfrm>
            <a:prstGeom prst="rect">
              <a:avLst/>
            </a:prstGeom>
          </p:spPr>
          <p:txBody>
            <a:bodyPr anchor="t" rtlCol="false" tIns="0" lIns="0" bIns="0" rIns="0">
              <a:spAutoFit/>
            </a:bodyPr>
            <a:lstStyle/>
            <a:p>
              <a:pPr algn="ctr">
                <a:lnSpc>
                  <a:spcPts val="3119"/>
                </a:lnSpc>
              </a:pPr>
            </a:p>
          </p:txBody>
        </p:sp>
      </p:grpSp>
      <p:sp>
        <p:nvSpPr>
          <p:cNvPr name="TextBox 9" id="9"/>
          <p:cNvSpPr txBox="true"/>
          <p:nvPr/>
        </p:nvSpPr>
        <p:spPr>
          <a:xfrm rot="0">
            <a:off x="1188936" y="9191625"/>
            <a:ext cx="6704290" cy="382905"/>
          </a:xfrm>
          <a:prstGeom prst="rect">
            <a:avLst/>
          </a:prstGeom>
        </p:spPr>
        <p:txBody>
          <a:bodyPr anchor="t" rtlCol="false" tIns="0" lIns="0" bIns="0" rIns="0">
            <a:spAutoFit/>
          </a:bodyPr>
          <a:lstStyle/>
          <a:p>
            <a:pPr algn="ctr">
              <a:lnSpc>
                <a:spcPts val="2729"/>
              </a:lnSpc>
              <a:spcBef>
                <a:spcPct val="0"/>
              </a:spcBef>
            </a:pPr>
            <a:r>
              <a:rPr lang="en-US" sz="2099" i="true" u="sng">
                <a:solidFill>
                  <a:srgbClr val="486DE9"/>
                </a:solidFill>
                <a:latin typeface="Times New Roman Italics"/>
                <a:ea typeface="Times New Roman Italics"/>
                <a:cs typeface="Times New Roman Italics"/>
                <a:sym typeface="Times New Roman Italics"/>
                <a:hlinkClick r:id="rId4" tooltip="https://www.statista.com/chart/32259/indias-workforce/"/>
              </a:rPr>
              <a:t>Chart: Agriculture Is the Biggest Employer in India | Statista</a:t>
            </a:r>
          </a:p>
        </p:txBody>
      </p:sp>
      <p:sp>
        <p:nvSpPr>
          <p:cNvPr name="TextBox 10" id="10"/>
          <p:cNvSpPr txBox="true"/>
          <p:nvPr/>
        </p:nvSpPr>
        <p:spPr>
          <a:xfrm rot="0">
            <a:off x="10867653" y="9170672"/>
            <a:ext cx="5576173" cy="403858"/>
          </a:xfrm>
          <a:prstGeom prst="rect">
            <a:avLst/>
          </a:prstGeom>
        </p:spPr>
        <p:txBody>
          <a:bodyPr anchor="t" rtlCol="false" tIns="0" lIns="0" bIns="0" rIns="0">
            <a:spAutoFit/>
          </a:bodyPr>
          <a:lstStyle/>
          <a:p>
            <a:pPr algn="l">
              <a:lnSpc>
                <a:spcPts val="2940"/>
              </a:lnSpc>
            </a:pPr>
            <a:r>
              <a:rPr lang="en-US" sz="2100" i="true" u="sng">
                <a:solidFill>
                  <a:srgbClr val="486DE9"/>
                </a:solidFill>
                <a:latin typeface="Times New Roman Italics"/>
                <a:ea typeface="Times New Roman Italics"/>
                <a:cs typeface="Times New Roman Italics"/>
                <a:sym typeface="Times New Roman Italics"/>
                <a:hlinkClick r:id="rId5" tooltip="https://www.google.com/url?sa=i&amp;url=https%3A%2F%2Fipg.vt.edu%2FDirectorsCorner%2Fre--reflections-and-explorations%2FReflections101520.html&amp;psig=AOvVaw33KWGk1MYiJdLkg40ffSiI&amp;ust=1745230824585000&amp;source=images&amp;cd=vfe&amp;opi=89978449&amp;ved=0CBQQjRxqFwoTCODhmLOy5owDFQAAAAAdAAAAABAR"/>
              </a:rPr>
              <a:t>Index of agricultural production: India and Punjab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212012"/>
            <a:chOff x="0" y="0"/>
            <a:chExt cx="8989688" cy="1550814"/>
          </a:xfrm>
        </p:grpSpPr>
        <p:sp>
          <p:nvSpPr>
            <p:cNvPr name="Freeform 3" id="3"/>
            <p:cNvSpPr/>
            <p:nvPr/>
          </p:nvSpPr>
          <p:spPr>
            <a:xfrm flipH="false" flipV="false" rot="0">
              <a:off x="0" y="0"/>
              <a:ext cx="8989688" cy="1550814"/>
            </a:xfrm>
            <a:custGeom>
              <a:avLst/>
              <a:gdLst/>
              <a:ahLst/>
              <a:cxnLst/>
              <a:rect r="r" b="b" t="t" l="l"/>
              <a:pathLst>
                <a:path h="1550814" w="8989688">
                  <a:moveTo>
                    <a:pt x="0" y="0"/>
                  </a:moveTo>
                  <a:lnTo>
                    <a:pt x="8989688" y="0"/>
                  </a:lnTo>
                  <a:lnTo>
                    <a:pt x="8989688" y="1550814"/>
                  </a:lnTo>
                  <a:lnTo>
                    <a:pt x="0" y="1550814"/>
                  </a:lnTo>
                  <a:close/>
                </a:path>
              </a:pathLst>
            </a:custGeom>
            <a:solidFill>
              <a:srgbClr val="1E3256"/>
            </a:solidFill>
          </p:spPr>
        </p:sp>
      </p:grpSp>
      <p:sp>
        <p:nvSpPr>
          <p:cNvPr name="Freeform 4" id="4"/>
          <p:cNvSpPr/>
          <p:nvPr/>
        </p:nvSpPr>
        <p:spPr>
          <a:xfrm flipH="false" flipV="false" rot="0">
            <a:off x="3462453" y="6670402"/>
            <a:ext cx="11473509" cy="2793416"/>
          </a:xfrm>
          <a:custGeom>
            <a:avLst/>
            <a:gdLst/>
            <a:ahLst/>
            <a:cxnLst/>
            <a:rect r="r" b="b" t="t" l="l"/>
            <a:pathLst>
              <a:path h="2793416" w="11473509">
                <a:moveTo>
                  <a:pt x="0" y="0"/>
                </a:moveTo>
                <a:lnTo>
                  <a:pt x="11473509" y="0"/>
                </a:lnTo>
                <a:lnTo>
                  <a:pt x="11473509" y="2793415"/>
                </a:lnTo>
                <a:lnTo>
                  <a:pt x="0" y="2793415"/>
                </a:lnTo>
                <a:lnTo>
                  <a:pt x="0" y="0"/>
                </a:lnTo>
                <a:close/>
              </a:path>
            </a:pathLst>
          </a:custGeom>
          <a:blipFill>
            <a:blip r:embed="rId2"/>
            <a:stretch>
              <a:fillRect l="-62" t="0" r="-62" b="-756"/>
            </a:stretch>
          </a:blipFill>
          <a:ln w="19050" cap="sq">
            <a:solidFill>
              <a:srgbClr val="000000"/>
            </a:solidFill>
            <a:prstDash val="solid"/>
            <a:miter/>
          </a:ln>
        </p:spPr>
      </p:sp>
      <p:sp>
        <p:nvSpPr>
          <p:cNvPr name="Freeform 5" id="5"/>
          <p:cNvSpPr/>
          <p:nvPr/>
        </p:nvSpPr>
        <p:spPr>
          <a:xfrm flipH="false" flipV="false" rot="0">
            <a:off x="3462453" y="2535346"/>
            <a:ext cx="11473509" cy="3831304"/>
          </a:xfrm>
          <a:custGeom>
            <a:avLst/>
            <a:gdLst/>
            <a:ahLst/>
            <a:cxnLst/>
            <a:rect r="r" b="b" t="t" l="l"/>
            <a:pathLst>
              <a:path h="3831304" w="11473509">
                <a:moveTo>
                  <a:pt x="0" y="0"/>
                </a:moveTo>
                <a:lnTo>
                  <a:pt x="11473509" y="0"/>
                </a:lnTo>
                <a:lnTo>
                  <a:pt x="11473509" y="3831304"/>
                </a:lnTo>
                <a:lnTo>
                  <a:pt x="0" y="3831304"/>
                </a:lnTo>
                <a:lnTo>
                  <a:pt x="0" y="0"/>
                </a:lnTo>
                <a:close/>
              </a:path>
            </a:pathLst>
          </a:custGeom>
          <a:blipFill>
            <a:blip r:embed="rId3"/>
            <a:stretch>
              <a:fillRect l="0" t="-4084" r="0" b="-4084"/>
            </a:stretch>
          </a:blipFill>
          <a:ln w="19050" cap="sq">
            <a:solidFill>
              <a:srgbClr val="000000"/>
            </a:solidFill>
            <a:prstDash val="solid"/>
            <a:miter/>
          </a:ln>
        </p:spPr>
      </p:sp>
      <p:grpSp>
        <p:nvGrpSpPr>
          <p:cNvPr name="Group 6" id="6"/>
          <p:cNvGrpSpPr/>
          <p:nvPr/>
        </p:nvGrpSpPr>
        <p:grpSpPr>
          <a:xfrm rot="0">
            <a:off x="835741" y="346285"/>
            <a:ext cx="16616518" cy="1364831"/>
            <a:chOff x="0" y="0"/>
            <a:chExt cx="22155357" cy="1819775"/>
          </a:xfrm>
        </p:grpSpPr>
        <p:sp>
          <p:nvSpPr>
            <p:cNvPr name="TextBox 7" id="7"/>
            <p:cNvSpPr txBox="true"/>
            <p:nvPr/>
          </p:nvSpPr>
          <p:spPr>
            <a:xfrm rot="0">
              <a:off x="0" y="0"/>
              <a:ext cx="22155357"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Canal Projects Driving Agricultural</a:t>
              </a:r>
              <a:r>
                <a:rPr lang="en-US" sz="5600">
                  <a:solidFill>
                    <a:srgbClr val="FFFFFF"/>
                  </a:solidFill>
                  <a:latin typeface="Source Serif Pro"/>
                  <a:ea typeface="Source Serif Pro"/>
                  <a:cs typeface="Source Serif Pro"/>
                  <a:sym typeface="Source Serif Pro"/>
                </a:rPr>
                <a:t> Change</a:t>
              </a:r>
            </a:p>
          </p:txBody>
        </p:sp>
        <p:sp>
          <p:nvSpPr>
            <p:cNvPr name="TextBox 8" id="8"/>
            <p:cNvSpPr txBox="true"/>
            <p:nvPr/>
          </p:nvSpPr>
          <p:spPr>
            <a:xfrm rot="0">
              <a:off x="0" y="1311139"/>
              <a:ext cx="22155357" cy="508635"/>
            </a:xfrm>
            <a:prstGeom prst="rect">
              <a:avLst/>
            </a:prstGeom>
          </p:spPr>
          <p:txBody>
            <a:bodyPr anchor="t" rtlCol="false" tIns="0" lIns="0" bIns="0" rIns="0">
              <a:spAutoFit/>
            </a:bodyPr>
            <a:lstStyle/>
            <a:p>
              <a:pPr algn="ctr">
                <a:lnSpc>
                  <a:spcPts val="3119"/>
                </a:lnSpc>
              </a:pPr>
            </a:p>
          </p:txBody>
        </p:sp>
      </p:grpSp>
      <p:sp>
        <p:nvSpPr>
          <p:cNvPr name="TextBox 9" id="9"/>
          <p:cNvSpPr txBox="true"/>
          <p:nvPr/>
        </p:nvSpPr>
        <p:spPr>
          <a:xfrm rot="0">
            <a:off x="576083" y="1634915"/>
            <a:ext cx="17135834" cy="900430"/>
          </a:xfrm>
          <a:prstGeom prst="rect">
            <a:avLst/>
          </a:prstGeom>
        </p:spPr>
        <p:txBody>
          <a:bodyPr anchor="t" rtlCol="false" tIns="0" lIns="0" bIns="0" rIns="0">
            <a:spAutoFit/>
          </a:bodyPr>
          <a:lstStyle/>
          <a:p>
            <a:pPr algn="ctr">
              <a:lnSpc>
                <a:spcPts val="3379"/>
              </a:lnSpc>
              <a:spcBef>
                <a:spcPct val="0"/>
              </a:spcBef>
            </a:pPr>
            <a:r>
              <a:rPr lang="en-US" sz="2599">
                <a:solidFill>
                  <a:srgbClr val="000000"/>
                </a:solidFill>
                <a:latin typeface="Times New Roman"/>
                <a:ea typeface="Times New Roman"/>
                <a:cs typeface="Times New Roman"/>
                <a:sym typeface="Times New Roman"/>
              </a:rPr>
              <a:t>Large-scale canal projects like the Saryu Canal and Narmada Canal are crucial to agriculture. Our study assesses how such investments impact agricultural command areas.</a:t>
            </a:r>
          </a:p>
        </p:txBody>
      </p:sp>
      <p:sp>
        <p:nvSpPr>
          <p:cNvPr name="TextBox 10" id="10"/>
          <p:cNvSpPr txBox="true"/>
          <p:nvPr/>
        </p:nvSpPr>
        <p:spPr>
          <a:xfrm rot="0">
            <a:off x="268647" y="9806081"/>
            <a:ext cx="7790736" cy="332738"/>
          </a:xfrm>
          <a:prstGeom prst="rect">
            <a:avLst/>
          </a:prstGeom>
        </p:spPr>
        <p:txBody>
          <a:bodyPr anchor="t" rtlCol="false" tIns="0" lIns="0" bIns="0" rIns="0">
            <a:spAutoFit/>
          </a:bodyPr>
          <a:lstStyle/>
          <a:p>
            <a:pPr algn="l">
              <a:lnSpc>
                <a:spcPts val="2660"/>
              </a:lnSpc>
            </a:pPr>
            <a:r>
              <a:rPr lang="en-US" sz="1900" i="true" u="sng">
                <a:solidFill>
                  <a:srgbClr val="486DE9"/>
                </a:solidFill>
                <a:latin typeface="Arimo Italics"/>
                <a:ea typeface="Arimo Italics"/>
                <a:cs typeface="Arimo Italics"/>
                <a:sym typeface="Arimo Italics"/>
              </a:rPr>
              <a:t>https://infra.economictimes/</a:t>
            </a:r>
            <a:r>
              <a:rPr lang="en-US" sz="1900" i="true" u="sng">
                <a:solidFill>
                  <a:srgbClr val="486DE9"/>
                </a:solidFill>
                <a:latin typeface="Arimo Italics"/>
                <a:ea typeface="Arimo Italics"/>
                <a:cs typeface="Arimo Italics"/>
                <a:sym typeface="Arimo Italics"/>
                <a:hlinkClick r:id="rId4" tooltip="https://infra.economictimes.indiatimes.com/news/urban-infrastructure/pm-modi-to-inaugurate-saryu-canal-national-project-on-december-11/88200559?utm_source=copy&amp;utm_medium=pshare"/>
              </a:rPr>
              <a:t>PM dedicating money in Saryu Canal Project </a:t>
            </a:r>
          </a:p>
        </p:txBody>
      </p:sp>
      <p:sp>
        <p:nvSpPr>
          <p:cNvPr name="TextBox 11" id="11"/>
          <p:cNvSpPr txBox="true"/>
          <p:nvPr/>
        </p:nvSpPr>
        <p:spPr>
          <a:xfrm rot="0">
            <a:off x="260432" y="9520967"/>
            <a:ext cx="5162788" cy="332738"/>
          </a:xfrm>
          <a:prstGeom prst="rect">
            <a:avLst/>
          </a:prstGeom>
        </p:spPr>
        <p:txBody>
          <a:bodyPr anchor="t" rtlCol="false" tIns="0" lIns="0" bIns="0" rIns="0">
            <a:spAutoFit/>
          </a:bodyPr>
          <a:lstStyle/>
          <a:p>
            <a:pPr algn="l">
              <a:lnSpc>
                <a:spcPts val="2660"/>
              </a:lnSpc>
            </a:pPr>
            <a:r>
              <a:rPr lang="en-US" sz="1900" i="true" u="sng">
                <a:solidFill>
                  <a:srgbClr val="486DE9"/>
                </a:solidFill>
                <a:latin typeface="Arimo Italics"/>
                <a:ea typeface="Arimo Italics"/>
                <a:cs typeface="Arimo Italics"/>
                <a:sym typeface="Arimo Italics"/>
                <a:hlinkClick r:id="rId5" tooltip="https://www.gujaratheadline.com/35000-hectares-of-land-will-get-irrigation-facility-in-gujarat-through-narmada-canal-cm-patel-reviews-the-project/?utm_source=chatgpt.com"/>
              </a:rPr>
              <a:t>https://www.gujaratheadline.com/NarmadaCanal</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917223" y="2724761"/>
          <a:ext cx="14453555" cy="7197794"/>
        </p:xfrm>
        <a:graphic>
          <a:graphicData uri="http://schemas.openxmlformats.org/drawingml/2006/table">
            <a:tbl>
              <a:tblPr/>
              <a:tblGrid>
                <a:gridCol w="3720156"/>
                <a:gridCol w="3630247"/>
                <a:gridCol w="2708678"/>
                <a:gridCol w="4394474"/>
              </a:tblGrid>
              <a:tr h="1289287">
                <a:tc>
                  <a:txBody>
                    <a:bodyPr anchor="t" rtlCol="false"/>
                    <a:lstStyle/>
                    <a:p>
                      <a:pPr algn="ctr">
                        <a:lnSpc>
                          <a:spcPts val="3639"/>
                        </a:lnSpc>
                        <a:defRPr/>
                      </a:pPr>
                      <a:r>
                        <a:rPr lang="en-US" sz="2599" b="true">
                          <a:solidFill>
                            <a:srgbClr val="000000"/>
                          </a:solidFill>
                          <a:latin typeface="Arial Bold"/>
                          <a:ea typeface="Arial Bold"/>
                          <a:cs typeface="Arial Bold"/>
                          <a:sym typeface="Arial Bold"/>
                        </a:rPr>
                        <a:t>Data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Arial Bold"/>
                          <a:ea typeface="Arial Bold"/>
                          <a:cs typeface="Arial Bold"/>
                          <a:sym typeface="Arial Bold"/>
                        </a:rPr>
                        <a:t>Source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Arial Bold"/>
                          <a:ea typeface="Arial Bold"/>
                          <a:cs typeface="Arial Bold"/>
                          <a:sym typeface="Arial Bold"/>
                        </a:rPr>
                        <a:t>Spatial Resolution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Arial Bold"/>
                          <a:ea typeface="Arial Bold"/>
                          <a:cs typeface="Arial Bold"/>
                          <a:sym typeface="Arial Bold"/>
                        </a:rPr>
                        <a:t>Temporal Resolution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02571">
                <a:tc>
                  <a:txBody>
                    <a:bodyPr anchor="t" rtlCol="false"/>
                    <a:lstStyle/>
                    <a:p>
                      <a:pPr algn="ctr">
                        <a:lnSpc>
                          <a:spcPts val="3359"/>
                        </a:lnSpc>
                        <a:defRPr/>
                      </a:pPr>
                      <a:r>
                        <a:rPr lang="en-US" sz="2400" b="true">
                          <a:solidFill>
                            <a:srgbClr val="000000"/>
                          </a:solidFill>
                          <a:latin typeface="Arial Bold"/>
                          <a:ea typeface="Arial Bold"/>
                          <a:cs typeface="Arial Bold"/>
                          <a:sym typeface="Arial Bold"/>
                        </a:rPr>
                        <a:t>Rainfall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CHIRPS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5.56 km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Daily (2000-2023)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02571">
                <a:tc>
                  <a:txBody>
                    <a:bodyPr anchor="t" rtlCol="false"/>
                    <a:lstStyle/>
                    <a:p>
                      <a:pPr algn="ctr">
                        <a:lnSpc>
                          <a:spcPts val="3359"/>
                        </a:lnSpc>
                        <a:defRPr/>
                      </a:pPr>
                      <a:r>
                        <a:rPr lang="en-US" sz="2400" b="true">
                          <a:solidFill>
                            <a:srgbClr val="000000"/>
                          </a:solidFill>
                          <a:latin typeface="Arial Bold"/>
                          <a:ea typeface="Arial Bold"/>
                          <a:cs typeface="Arial Bold"/>
                          <a:sym typeface="Arial Bold"/>
                        </a:rPr>
                        <a:t>NDVI</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MODIS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250 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Every 16 days ( 2000-2023)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02571">
                <a:tc>
                  <a:txBody>
                    <a:bodyPr anchor="t" rtlCol="false"/>
                    <a:lstStyle/>
                    <a:p>
                      <a:pPr algn="ctr">
                        <a:lnSpc>
                          <a:spcPts val="3359"/>
                        </a:lnSpc>
                        <a:defRPr/>
                      </a:pPr>
                      <a:r>
                        <a:rPr lang="en-US" sz="2400" b="true">
                          <a:solidFill>
                            <a:srgbClr val="000000"/>
                          </a:solidFill>
                          <a:latin typeface="Arial Bold"/>
                          <a:ea typeface="Arial Bold"/>
                          <a:cs typeface="Arial Bold"/>
                          <a:sym typeface="Arial Bold"/>
                        </a:rPr>
                        <a:t>LULC</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MODIS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250 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Every 16 days ( 2000-2023)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02571">
                <a:tc>
                  <a:txBody>
                    <a:bodyPr anchor="t" rtlCol="false"/>
                    <a:lstStyle/>
                    <a:p>
                      <a:pPr algn="ctr">
                        <a:lnSpc>
                          <a:spcPts val="3359"/>
                        </a:lnSpc>
                        <a:defRPr/>
                      </a:pPr>
                      <a:r>
                        <a:rPr lang="en-US" sz="2400" b="true">
                          <a:solidFill>
                            <a:srgbClr val="000000"/>
                          </a:solidFill>
                          <a:latin typeface="Arial Bold"/>
                          <a:ea typeface="Arial Bold"/>
                          <a:cs typeface="Arial Bold"/>
                          <a:sym typeface="Arial Bold"/>
                        </a:rPr>
                        <a:t>LAI</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MODIS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250 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Every 16 days ( 2000-2023)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98224">
                <a:tc>
                  <a:txBody>
                    <a:bodyPr anchor="t" rtlCol="false"/>
                    <a:lstStyle/>
                    <a:p>
                      <a:pPr algn="ctr">
                        <a:lnSpc>
                          <a:spcPts val="3359"/>
                        </a:lnSpc>
                        <a:defRPr/>
                      </a:pPr>
                      <a:r>
                        <a:rPr lang="en-US" sz="2400" b="true">
                          <a:solidFill>
                            <a:srgbClr val="000000"/>
                          </a:solidFill>
                          <a:latin typeface="Arial Bold"/>
                          <a:ea typeface="Arial Bold"/>
                          <a:cs typeface="Arial Bold"/>
                          <a:sym typeface="Arial Bold"/>
                        </a:rPr>
                        <a:t>NDVI_Spatial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COPERNICUS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10 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rial"/>
                          <a:ea typeface="Arial"/>
                          <a:cs typeface="Arial"/>
                          <a:sym typeface="Arial"/>
                        </a:rPr>
                        <a:t>Every 5 days </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165623" y="-1997169"/>
            <a:ext cx="18619247" cy="3543259"/>
            <a:chOff x="0" y="0"/>
            <a:chExt cx="8989688" cy="1710746"/>
          </a:xfrm>
        </p:grpSpPr>
        <p:sp>
          <p:nvSpPr>
            <p:cNvPr name="Freeform 4" id="4"/>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grpSp>
        <p:nvGrpSpPr>
          <p:cNvPr name="Group 5" id="5"/>
          <p:cNvGrpSpPr/>
          <p:nvPr/>
        </p:nvGrpSpPr>
        <p:grpSpPr>
          <a:xfrm rot="0">
            <a:off x="1518874" y="346285"/>
            <a:ext cx="14520088" cy="1364831"/>
            <a:chOff x="0" y="0"/>
            <a:chExt cx="19360118" cy="1819775"/>
          </a:xfrm>
        </p:grpSpPr>
        <p:sp>
          <p:nvSpPr>
            <p:cNvPr name="TextBox 6" id="6"/>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    Data Used for this Study</a:t>
              </a:r>
            </a:p>
          </p:txBody>
        </p:sp>
        <p:sp>
          <p:nvSpPr>
            <p:cNvPr name="TextBox 7" id="7"/>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3659231" y="1961716"/>
            <a:ext cx="10239375" cy="436245"/>
          </a:xfrm>
          <a:prstGeom prst="rect">
            <a:avLst/>
          </a:prstGeom>
        </p:spPr>
        <p:txBody>
          <a:bodyPr anchor="t" rtlCol="false" tIns="0" lIns="0" bIns="0" rIns="0">
            <a:spAutoFit/>
          </a:bodyPr>
          <a:lstStyle/>
          <a:p>
            <a:pPr algn="ctr">
              <a:lnSpc>
                <a:spcPts val="3119"/>
              </a:lnSpc>
              <a:spcBef>
                <a:spcPct val="0"/>
              </a:spcBef>
            </a:pPr>
            <a:r>
              <a:rPr lang="en-US" b="true" sz="2399" i="true">
                <a:solidFill>
                  <a:srgbClr val="000000"/>
                </a:solidFill>
                <a:latin typeface="Times New Roman Bold Italics"/>
                <a:ea typeface="Times New Roman Bold Italics"/>
                <a:cs typeface="Times New Roman Bold Italics"/>
                <a:sym typeface="Times New Roman Bold Italics"/>
              </a:rPr>
              <a:t>Satellite Datasets Used in the Study with Their Spatial and Temporal Resolutions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9809" y="6396122"/>
            <a:ext cx="4753065" cy="3497399"/>
          </a:xfrm>
          <a:custGeom>
            <a:avLst/>
            <a:gdLst/>
            <a:ahLst/>
            <a:cxnLst/>
            <a:rect r="r" b="b" t="t" l="l"/>
            <a:pathLst>
              <a:path h="3497399" w="4753065">
                <a:moveTo>
                  <a:pt x="0" y="0"/>
                </a:moveTo>
                <a:lnTo>
                  <a:pt x="4753064" y="0"/>
                </a:lnTo>
                <a:lnTo>
                  <a:pt x="4753064" y="3497400"/>
                </a:lnTo>
                <a:lnTo>
                  <a:pt x="0" y="3497400"/>
                </a:lnTo>
                <a:lnTo>
                  <a:pt x="0" y="0"/>
                </a:lnTo>
                <a:close/>
              </a:path>
            </a:pathLst>
          </a:custGeom>
          <a:blipFill>
            <a:blip r:embed="rId2"/>
            <a:stretch>
              <a:fillRect l="-29518" t="-25075" r="-61507" b="-61519"/>
            </a:stretch>
          </a:blipFill>
          <a:ln w="28575" cap="rnd">
            <a:solidFill>
              <a:srgbClr val="000000"/>
            </a:solidFill>
            <a:prstDash val="solid"/>
            <a:round/>
          </a:ln>
        </p:spPr>
      </p:sp>
      <p:sp>
        <p:nvSpPr>
          <p:cNvPr name="Freeform 3" id="3"/>
          <p:cNvSpPr/>
          <p:nvPr/>
        </p:nvSpPr>
        <p:spPr>
          <a:xfrm flipH="false" flipV="false" rot="0">
            <a:off x="6413539" y="6394426"/>
            <a:ext cx="4835135" cy="3497399"/>
          </a:xfrm>
          <a:custGeom>
            <a:avLst/>
            <a:gdLst/>
            <a:ahLst/>
            <a:cxnLst/>
            <a:rect r="r" b="b" t="t" l="l"/>
            <a:pathLst>
              <a:path h="3497399" w="4835135">
                <a:moveTo>
                  <a:pt x="0" y="0"/>
                </a:moveTo>
                <a:lnTo>
                  <a:pt x="4835136" y="0"/>
                </a:lnTo>
                <a:lnTo>
                  <a:pt x="4835136" y="3497399"/>
                </a:lnTo>
                <a:lnTo>
                  <a:pt x="0" y="3497399"/>
                </a:lnTo>
                <a:lnTo>
                  <a:pt x="0" y="0"/>
                </a:lnTo>
                <a:close/>
              </a:path>
            </a:pathLst>
          </a:custGeom>
          <a:blipFill>
            <a:blip r:embed="rId3"/>
            <a:stretch>
              <a:fillRect l="-2027" t="0" r="-2027" b="0"/>
            </a:stretch>
          </a:blipFill>
          <a:ln w="28575" cap="sq">
            <a:solidFill>
              <a:srgbClr val="000000"/>
            </a:solidFill>
            <a:prstDash val="solid"/>
            <a:miter/>
          </a:ln>
        </p:spPr>
      </p:sp>
      <p:sp>
        <p:nvSpPr>
          <p:cNvPr name="Freeform 4" id="4"/>
          <p:cNvSpPr/>
          <p:nvPr/>
        </p:nvSpPr>
        <p:spPr>
          <a:xfrm flipH="false" flipV="false" rot="0">
            <a:off x="12279341" y="6396122"/>
            <a:ext cx="4816900" cy="3497399"/>
          </a:xfrm>
          <a:custGeom>
            <a:avLst/>
            <a:gdLst/>
            <a:ahLst/>
            <a:cxnLst/>
            <a:rect r="r" b="b" t="t" l="l"/>
            <a:pathLst>
              <a:path h="3497399" w="4816900">
                <a:moveTo>
                  <a:pt x="0" y="0"/>
                </a:moveTo>
                <a:lnTo>
                  <a:pt x="4816899" y="0"/>
                </a:lnTo>
                <a:lnTo>
                  <a:pt x="4816899" y="3497400"/>
                </a:lnTo>
                <a:lnTo>
                  <a:pt x="0" y="3497400"/>
                </a:lnTo>
                <a:lnTo>
                  <a:pt x="0" y="0"/>
                </a:lnTo>
                <a:close/>
              </a:path>
            </a:pathLst>
          </a:custGeom>
          <a:blipFill>
            <a:blip r:embed="rId4"/>
            <a:stretch>
              <a:fillRect l="-2027" t="0" r="-2027" b="0"/>
            </a:stretch>
          </a:blipFill>
          <a:ln w="38100" cap="sq">
            <a:solidFill>
              <a:srgbClr val="000000"/>
            </a:solidFill>
            <a:prstDash val="solid"/>
            <a:miter/>
          </a:ln>
        </p:spPr>
      </p:sp>
      <p:grpSp>
        <p:nvGrpSpPr>
          <p:cNvPr name="Group 5" id="5"/>
          <p:cNvGrpSpPr/>
          <p:nvPr/>
        </p:nvGrpSpPr>
        <p:grpSpPr>
          <a:xfrm rot="0">
            <a:off x="-165623" y="-1997169"/>
            <a:ext cx="18619247" cy="3543259"/>
            <a:chOff x="0" y="0"/>
            <a:chExt cx="8989688" cy="1710746"/>
          </a:xfrm>
        </p:grpSpPr>
        <p:sp>
          <p:nvSpPr>
            <p:cNvPr name="Freeform 6" id="6"/>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sp>
        <p:nvSpPr>
          <p:cNvPr name="Freeform 7" id="7"/>
          <p:cNvSpPr/>
          <p:nvPr/>
        </p:nvSpPr>
        <p:spPr>
          <a:xfrm flipH="false" flipV="false" rot="0">
            <a:off x="629809" y="1871636"/>
            <a:ext cx="16466432" cy="4198940"/>
          </a:xfrm>
          <a:custGeom>
            <a:avLst/>
            <a:gdLst/>
            <a:ahLst/>
            <a:cxnLst/>
            <a:rect r="r" b="b" t="t" l="l"/>
            <a:pathLst>
              <a:path h="4198940" w="16466432">
                <a:moveTo>
                  <a:pt x="0" y="0"/>
                </a:moveTo>
                <a:lnTo>
                  <a:pt x="16466431" y="0"/>
                </a:lnTo>
                <a:lnTo>
                  <a:pt x="16466431" y="4198940"/>
                </a:lnTo>
                <a:lnTo>
                  <a:pt x="0" y="4198940"/>
                </a:lnTo>
                <a:lnTo>
                  <a:pt x="0" y="0"/>
                </a:lnTo>
                <a:close/>
              </a:path>
            </a:pathLst>
          </a:custGeom>
          <a:blipFill>
            <a:blip r:embed="rId5"/>
            <a:stretch>
              <a:fillRect l="0" t="0" r="0" b="0"/>
            </a:stretch>
          </a:blipFill>
          <a:ln w="28575" cap="sq">
            <a:solidFill>
              <a:srgbClr val="000000"/>
            </a:solidFill>
            <a:prstDash val="solid"/>
            <a:miter/>
          </a:ln>
        </p:spPr>
      </p:sp>
      <p:sp>
        <p:nvSpPr>
          <p:cNvPr name="TextBox 8" id="8"/>
          <p:cNvSpPr txBox="true"/>
          <p:nvPr/>
        </p:nvSpPr>
        <p:spPr>
          <a:xfrm rot="0">
            <a:off x="-3168412" y="9966358"/>
            <a:ext cx="12312412" cy="320642"/>
          </a:xfrm>
          <a:prstGeom prst="rect">
            <a:avLst/>
          </a:prstGeom>
        </p:spPr>
        <p:txBody>
          <a:bodyPr anchor="t" rtlCol="false" tIns="0" lIns="0" bIns="0" rIns="0">
            <a:spAutoFit/>
          </a:bodyPr>
          <a:lstStyle/>
          <a:p>
            <a:pPr algn="ctr">
              <a:lnSpc>
                <a:spcPts val="2278"/>
              </a:lnSpc>
              <a:spcBef>
                <a:spcPct val="0"/>
              </a:spcBef>
            </a:pPr>
            <a:r>
              <a:rPr lang="en-US" b="true" sz="1752" i="true">
                <a:solidFill>
                  <a:srgbClr val="000000"/>
                </a:solidFill>
                <a:latin typeface="Times New Roman Bold Italics"/>
                <a:ea typeface="Times New Roman Bold Italics"/>
                <a:cs typeface="Times New Roman Bold Italics"/>
                <a:sym typeface="Times New Roman Bold Italics"/>
              </a:rPr>
              <a:t>Indira Gandhi Canal Command Area</a:t>
            </a:r>
          </a:p>
        </p:txBody>
      </p:sp>
      <p:sp>
        <p:nvSpPr>
          <p:cNvPr name="TextBox 9" id="9"/>
          <p:cNvSpPr txBox="true"/>
          <p:nvPr/>
        </p:nvSpPr>
        <p:spPr>
          <a:xfrm rot="0">
            <a:off x="2622712" y="9966358"/>
            <a:ext cx="12312412" cy="320642"/>
          </a:xfrm>
          <a:prstGeom prst="rect">
            <a:avLst/>
          </a:prstGeom>
        </p:spPr>
        <p:txBody>
          <a:bodyPr anchor="t" rtlCol="false" tIns="0" lIns="0" bIns="0" rIns="0">
            <a:spAutoFit/>
          </a:bodyPr>
          <a:lstStyle/>
          <a:p>
            <a:pPr algn="ctr">
              <a:lnSpc>
                <a:spcPts val="2278"/>
              </a:lnSpc>
              <a:spcBef>
                <a:spcPct val="0"/>
              </a:spcBef>
            </a:pPr>
            <a:r>
              <a:rPr lang="en-US" b="true" sz="1752" i="true">
                <a:solidFill>
                  <a:srgbClr val="000000"/>
                </a:solidFill>
                <a:latin typeface="Times New Roman Bold Italics"/>
                <a:ea typeface="Times New Roman Bold Italics"/>
                <a:cs typeface="Times New Roman Bold Italics"/>
                <a:sym typeface="Times New Roman Bold Italics"/>
              </a:rPr>
              <a:t> Clipped Indira Gandhi Canal Command Area in GEE</a:t>
            </a:r>
          </a:p>
        </p:txBody>
      </p:sp>
      <p:grpSp>
        <p:nvGrpSpPr>
          <p:cNvPr name="Group 10" id="10"/>
          <p:cNvGrpSpPr/>
          <p:nvPr/>
        </p:nvGrpSpPr>
        <p:grpSpPr>
          <a:xfrm rot="0">
            <a:off x="1518874" y="346285"/>
            <a:ext cx="14520088" cy="2212556"/>
            <a:chOff x="0" y="0"/>
            <a:chExt cx="19360118" cy="2950075"/>
          </a:xfrm>
        </p:grpSpPr>
        <p:sp>
          <p:nvSpPr>
            <p:cNvPr name="TextBox 11" id="11"/>
            <p:cNvSpPr txBox="true"/>
            <p:nvPr/>
          </p:nvSpPr>
          <p:spPr>
            <a:xfrm rot="0">
              <a:off x="0" y="0"/>
              <a:ext cx="19360118" cy="22606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METHODOLOGY</a:t>
              </a:r>
            </a:p>
            <a:p>
              <a:pPr algn="ctr">
                <a:lnSpc>
                  <a:spcPts val="6720"/>
                </a:lnSpc>
              </a:pPr>
            </a:p>
          </p:txBody>
        </p:sp>
        <p:sp>
          <p:nvSpPr>
            <p:cNvPr name="TextBox 12" id="12"/>
            <p:cNvSpPr txBox="true"/>
            <p:nvPr/>
          </p:nvSpPr>
          <p:spPr>
            <a:xfrm rot="0">
              <a:off x="0" y="2441439"/>
              <a:ext cx="19360118" cy="508635"/>
            </a:xfrm>
            <a:prstGeom prst="rect">
              <a:avLst/>
            </a:prstGeom>
          </p:spPr>
          <p:txBody>
            <a:bodyPr anchor="t" rtlCol="false" tIns="0" lIns="0" bIns="0" rIns="0">
              <a:spAutoFit/>
            </a:bodyPr>
            <a:lstStyle/>
            <a:p>
              <a:pPr algn="ctr">
                <a:lnSpc>
                  <a:spcPts val="3119"/>
                </a:lnSpc>
              </a:pPr>
            </a:p>
          </p:txBody>
        </p:sp>
      </p:grpSp>
      <p:sp>
        <p:nvSpPr>
          <p:cNvPr name="AutoShape 13" id="13"/>
          <p:cNvSpPr/>
          <p:nvPr/>
        </p:nvSpPr>
        <p:spPr>
          <a:xfrm flipV="true">
            <a:off x="11846408" y="3631654"/>
            <a:ext cx="17852" cy="602382"/>
          </a:xfrm>
          <a:prstGeom prst="line">
            <a:avLst/>
          </a:prstGeom>
          <a:ln cap="flat" w="38100">
            <a:solidFill>
              <a:srgbClr val="000000"/>
            </a:solidFill>
            <a:prstDash val="solid"/>
            <a:headEnd type="none" len="sm" w="sm"/>
            <a:tailEnd type="none" len="sm" w="sm"/>
          </a:ln>
        </p:spPr>
      </p:sp>
      <p:sp>
        <p:nvSpPr>
          <p:cNvPr name="TextBox 14" id="14"/>
          <p:cNvSpPr txBox="true"/>
          <p:nvPr/>
        </p:nvSpPr>
        <p:spPr>
          <a:xfrm rot="0">
            <a:off x="9144000" y="9966358"/>
            <a:ext cx="12312412" cy="606392"/>
          </a:xfrm>
          <a:prstGeom prst="rect">
            <a:avLst/>
          </a:prstGeom>
        </p:spPr>
        <p:txBody>
          <a:bodyPr anchor="t" rtlCol="false" tIns="0" lIns="0" bIns="0" rIns="0">
            <a:spAutoFit/>
          </a:bodyPr>
          <a:lstStyle/>
          <a:p>
            <a:pPr algn="ctr">
              <a:lnSpc>
                <a:spcPts val="2278"/>
              </a:lnSpc>
            </a:pPr>
            <a:r>
              <a:rPr lang="en-US" b="true" sz="1752" i="true">
                <a:solidFill>
                  <a:srgbClr val="000000"/>
                </a:solidFill>
                <a:latin typeface="Times New Roman Bold Italics"/>
                <a:ea typeface="Times New Roman Bold Italics"/>
                <a:cs typeface="Times New Roman Bold Italics"/>
                <a:sym typeface="Times New Roman Bold Italics"/>
              </a:rPr>
              <a:t>Cloud Masked NDVI Spatial Distribution of the Command Area</a:t>
            </a:r>
          </a:p>
          <a:p>
            <a:pPr algn="ctr">
              <a:lnSpc>
                <a:spcPts val="227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416" y="-1606006"/>
            <a:ext cx="18619247" cy="3543259"/>
            <a:chOff x="0" y="0"/>
            <a:chExt cx="8989688" cy="1710746"/>
          </a:xfrm>
        </p:grpSpPr>
        <p:sp>
          <p:nvSpPr>
            <p:cNvPr name="Freeform 3" id="3"/>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sp>
        <p:nvSpPr>
          <p:cNvPr name="Freeform 4" id="4"/>
          <p:cNvSpPr/>
          <p:nvPr/>
        </p:nvSpPr>
        <p:spPr>
          <a:xfrm flipH="false" flipV="false" rot="0">
            <a:off x="636733" y="3967408"/>
            <a:ext cx="17124950" cy="4602330"/>
          </a:xfrm>
          <a:custGeom>
            <a:avLst/>
            <a:gdLst/>
            <a:ahLst/>
            <a:cxnLst/>
            <a:rect r="r" b="b" t="t" l="l"/>
            <a:pathLst>
              <a:path h="4602330" w="17124950">
                <a:moveTo>
                  <a:pt x="0" y="0"/>
                </a:moveTo>
                <a:lnTo>
                  <a:pt x="17124950" y="0"/>
                </a:lnTo>
                <a:lnTo>
                  <a:pt x="17124950" y="4602330"/>
                </a:lnTo>
                <a:lnTo>
                  <a:pt x="0" y="4602330"/>
                </a:lnTo>
                <a:lnTo>
                  <a:pt x="0" y="0"/>
                </a:lnTo>
                <a:close/>
              </a:path>
            </a:pathLst>
          </a:custGeom>
          <a:blipFill>
            <a:blip r:embed="rId2"/>
            <a:stretch>
              <a:fillRect l="0" t="0" r="0" b="0"/>
            </a:stretch>
          </a:blipFill>
        </p:spPr>
      </p:sp>
      <p:grpSp>
        <p:nvGrpSpPr>
          <p:cNvPr name="Group 5" id="5"/>
          <p:cNvGrpSpPr/>
          <p:nvPr/>
        </p:nvGrpSpPr>
        <p:grpSpPr>
          <a:xfrm rot="0">
            <a:off x="1580637" y="572422"/>
            <a:ext cx="14520088" cy="1364831"/>
            <a:chOff x="0" y="0"/>
            <a:chExt cx="19360118" cy="1819775"/>
          </a:xfrm>
        </p:grpSpPr>
        <p:sp>
          <p:nvSpPr>
            <p:cNvPr name="TextBox 6" id="6"/>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Major Canals in India</a:t>
              </a:r>
            </a:p>
          </p:txBody>
        </p:sp>
        <p:sp>
          <p:nvSpPr>
            <p:cNvPr name="TextBox 7" id="7"/>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1772320" y="2682300"/>
            <a:ext cx="14743361" cy="454393"/>
          </a:xfrm>
          <a:prstGeom prst="rect">
            <a:avLst/>
          </a:prstGeom>
        </p:spPr>
        <p:txBody>
          <a:bodyPr anchor="t" rtlCol="false" tIns="0" lIns="0" bIns="0" rIns="0">
            <a:spAutoFit/>
          </a:bodyPr>
          <a:lstStyle/>
          <a:p>
            <a:pPr algn="ctr">
              <a:lnSpc>
                <a:spcPts val="3212"/>
              </a:lnSpc>
              <a:spcBef>
                <a:spcPct val="0"/>
              </a:spcBef>
            </a:pPr>
            <a:r>
              <a:rPr lang="en-US" b="true" sz="2471" i="true">
                <a:solidFill>
                  <a:srgbClr val="000000"/>
                </a:solidFill>
                <a:latin typeface="Times New Roman Bold Italics"/>
                <a:ea typeface="Times New Roman Bold Italics"/>
                <a:cs typeface="Times New Roman Bold Italics"/>
                <a:sym typeface="Times New Roman Bold Italics"/>
              </a:rPr>
              <a:t>"Key Characteristics of Major Canal Systems in India: Length, Capacity, Command Area, and States Benefited"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0637" y="1708966"/>
            <a:ext cx="15011351" cy="8087365"/>
          </a:xfrm>
          <a:custGeom>
            <a:avLst/>
            <a:gdLst/>
            <a:ahLst/>
            <a:cxnLst/>
            <a:rect r="r" b="b" t="t" l="l"/>
            <a:pathLst>
              <a:path h="8087365" w="15011351">
                <a:moveTo>
                  <a:pt x="0" y="0"/>
                </a:moveTo>
                <a:lnTo>
                  <a:pt x="15011351" y="0"/>
                </a:lnTo>
                <a:lnTo>
                  <a:pt x="15011351" y="8087366"/>
                </a:lnTo>
                <a:lnTo>
                  <a:pt x="0" y="8087366"/>
                </a:lnTo>
                <a:lnTo>
                  <a:pt x="0" y="0"/>
                </a:lnTo>
                <a:close/>
              </a:path>
            </a:pathLst>
          </a:custGeom>
          <a:blipFill>
            <a:blip r:embed="rId2"/>
            <a:stretch>
              <a:fillRect l="0" t="0" r="0" b="0"/>
            </a:stretch>
          </a:blipFill>
        </p:spPr>
      </p:sp>
      <p:grpSp>
        <p:nvGrpSpPr>
          <p:cNvPr name="Group 3" id="3"/>
          <p:cNvGrpSpPr/>
          <p:nvPr/>
        </p:nvGrpSpPr>
        <p:grpSpPr>
          <a:xfrm rot="0">
            <a:off x="-110416" y="-1606006"/>
            <a:ext cx="18619247" cy="3213858"/>
            <a:chOff x="0" y="0"/>
            <a:chExt cx="8989688" cy="1551705"/>
          </a:xfrm>
        </p:grpSpPr>
        <p:sp>
          <p:nvSpPr>
            <p:cNvPr name="Freeform 4" id="4"/>
            <p:cNvSpPr/>
            <p:nvPr/>
          </p:nvSpPr>
          <p:spPr>
            <a:xfrm flipH="false" flipV="false" rot="0">
              <a:off x="0" y="0"/>
              <a:ext cx="8989688" cy="1551705"/>
            </a:xfrm>
            <a:custGeom>
              <a:avLst/>
              <a:gdLst/>
              <a:ahLst/>
              <a:cxnLst/>
              <a:rect r="r" b="b" t="t" l="l"/>
              <a:pathLst>
                <a:path h="1551705" w="8989688">
                  <a:moveTo>
                    <a:pt x="0" y="0"/>
                  </a:moveTo>
                  <a:lnTo>
                    <a:pt x="8989688" y="0"/>
                  </a:lnTo>
                  <a:lnTo>
                    <a:pt x="8989688" y="1551705"/>
                  </a:lnTo>
                  <a:lnTo>
                    <a:pt x="0" y="1551705"/>
                  </a:lnTo>
                  <a:close/>
                </a:path>
              </a:pathLst>
            </a:custGeom>
            <a:solidFill>
              <a:srgbClr val="1E3256"/>
            </a:solidFill>
          </p:spPr>
        </p:sp>
      </p:grpSp>
      <p:grpSp>
        <p:nvGrpSpPr>
          <p:cNvPr name="Group 5" id="5"/>
          <p:cNvGrpSpPr/>
          <p:nvPr/>
        </p:nvGrpSpPr>
        <p:grpSpPr>
          <a:xfrm rot="0">
            <a:off x="1580637" y="572422"/>
            <a:ext cx="14520088" cy="1364831"/>
            <a:chOff x="0" y="0"/>
            <a:chExt cx="19360118" cy="1819775"/>
          </a:xfrm>
        </p:grpSpPr>
        <p:sp>
          <p:nvSpPr>
            <p:cNvPr name="TextBox 6" id="6"/>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Major Canals in India</a:t>
              </a:r>
            </a:p>
          </p:txBody>
        </p:sp>
        <p:sp>
          <p:nvSpPr>
            <p:cNvPr name="TextBox 7" id="7"/>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8" id="8"/>
          <p:cNvSpPr txBox="true"/>
          <p:nvPr/>
        </p:nvSpPr>
        <p:spPr>
          <a:xfrm rot="0">
            <a:off x="4935327" y="9558524"/>
            <a:ext cx="8417347" cy="408940"/>
          </a:xfrm>
          <a:prstGeom prst="rect">
            <a:avLst/>
          </a:prstGeom>
        </p:spPr>
        <p:txBody>
          <a:bodyPr anchor="t" rtlCol="false" tIns="0" lIns="0" bIns="0" rIns="0">
            <a:spAutoFit/>
          </a:bodyPr>
          <a:lstStyle/>
          <a:p>
            <a:pPr algn="ctr">
              <a:lnSpc>
                <a:spcPts val="2989"/>
              </a:lnSpc>
              <a:spcBef>
                <a:spcPct val="0"/>
              </a:spcBef>
            </a:pPr>
            <a:r>
              <a:rPr lang="en-US" b="true" sz="2299" i="true">
                <a:solidFill>
                  <a:srgbClr val="000000"/>
                </a:solidFill>
                <a:latin typeface="Times New Roman Bold Italics"/>
                <a:ea typeface="Times New Roman Bold Italics"/>
                <a:cs typeface="Times New Roman Bold Italics"/>
                <a:sym typeface="Times New Roman Bold Italics"/>
              </a:rPr>
              <a:t>Canal Network of India: Major Irrigation Canals and Their Branches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71629"/>
            <a:ext cx="18619247" cy="3543259"/>
            <a:chOff x="0" y="0"/>
            <a:chExt cx="8989688" cy="1710746"/>
          </a:xfrm>
        </p:grpSpPr>
        <p:sp>
          <p:nvSpPr>
            <p:cNvPr name="Freeform 3" id="3"/>
            <p:cNvSpPr/>
            <p:nvPr/>
          </p:nvSpPr>
          <p:spPr>
            <a:xfrm flipH="false" flipV="false" rot="0">
              <a:off x="0" y="0"/>
              <a:ext cx="8989688" cy="1710745"/>
            </a:xfrm>
            <a:custGeom>
              <a:avLst/>
              <a:gdLst/>
              <a:ahLst/>
              <a:cxnLst/>
              <a:rect r="r" b="b" t="t" l="l"/>
              <a:pathLst>
                <a:path h="1710745" w="8989688">
                  <a:moveTo>
                    <a:pt x="0" y="0"/>
                  </a:moveTo>
                  <a:lnTo>
                    <a:pt x="8989688" y="0"/>
                  </a:lnTo>
                  <a:lnTo>
                    <a:pt x="8989688" y="1710745"/>
                  </a:lnTo>
                  <a:lnTo>
                    <a:pt x="0" y="1710745"/>
                  </a:lnTo>
                  <a:close/>
                </a:path>
              </a:pathLst>
            </a:custGeom>
            <a:solidFill>
              <a:srgbClr val="1E3256"/>
            </a:solidFill>
          </p:spPr>
        </p:sp>
      </p:grpSp>
      <p:sp>
        <p:nvSpPr>
          <p:cNvPr name="Freeform 4" id="4"/>
          <p:cNvSpPr/>
          <p:nvPr/>
        </p:nvSpPr>
        <p:spPr>
          <a:xfrm flipH="false" flipV="false" rot="0">
            <a:off x="7066439" y="1937253"/>
            <a:ext cx="11040988" cy="8349747"/>
          </a:xfrm>
          <a:custGeom>
            <a:avLst/>
            <a:gdLst/>
            <a:ahLst/>
            <a:cxnLst/>
            <a:rect r="r" b="b" t="t" l="l"/>
            <a:pathLst>
              <a:path h="8349747" w="11040988">
                <a:moveTo>
                  <a:pt x="0" y="0"/>
                </a:moveTo>
                <a:lnTo>
                  <a:pt x="11040989" y="0"/>
                </a:lnTo>
                <a:lnTo>
                  <a:pt x="11040989" y="8349747"/>
                </a:lnTo>
                <a:lnTo>
                  <a:pt x="0" y="8349747"/>
                </a:lnTo>
                <a:lnTo>
                  <a:pt x="0" y="0"/>
                </a:lnTo>
                <a:close/>
              </a:path>
            </a:pathLst>
          </a:custGeom>
          <a:blipFill>
            <a:blip r:embed="rId2"/>
            <a:stretch>
              <a:fillRect l="0" t="0" r="0" b="0"/>
            </a:stretch>
          </a:blipFill>
        </p:spPr>
      </p:sp>
      <p:sp>
        <p:nvSpPr>
          <p:cNvPr name="Freeform 5" id="5"/>
          <p:cNvSpPr/>
          <p:nvPr/>
        </p:nvSpPr>
        <p:spPr>
          <a:xfrm flipH="false" flipV="false" rot="0">
            <a:off x="780143" y="2334865"/>
            <a:ext cx="6286296" cy="4194138"/>
          </a:xfrm>
          <a:custGeom>
            <a:avLst/>
            <a:gdLst/>
            <a:ahLst/>
            <a:cxnLst/>
            <a:rect r="r" b="b" t="t" l="l"/>
            <a:pathLst>
              <a:path h="4194138" w="6286296">
                <a:moveTo>
                  <a:pt x="0" y="0"/>
                </a:moveTo>
                <a:lnTo>
                  <a:pt x="6286296" y="0"/>
                </a:lnTo>
                <a:lnTo>
                  <a:pt x="6286296" y="4194138"/>
                </a:lnTo>
                <a:lnTo>
                  <a:pt x="0" y="4194138"/>
                </a:lnTo>
                <a:lnTo>
                  <a:pt x="0" y="0"/>
                </a:lnTo>
                <a:close/>
              </a:path>
            </a:pathLst>
          </a:custGeom>
          <a:blipFill>
            <a:blip r:embed="rId3"/>
            <a:stretch>
              <a:fillRect l="0" t="0" r="0" b="0"/>
            </a:stretch>
          </a:blipFill>
        </p:spPr>
      </p:sp>
      <p:grpSp>
        <p:nvGrpSpPr>
          <p:cNvPr name="Group 6" id="6"/>
          <p:cNvGrpSpPr/>
          <p:nvPr/>
        </p:nvGrpSpPr>
        <p:grpSpPr>
          <a:xfrm rot="0">
            <a:off x="1580637" y="572422"/>
            <a:ext cx="14520088" cy="1364831"/>
            <a:chOff x="0" y="0"/>
            <a:chExt cx="19360118" cy="1819775"/>
          </a:xfrm>
        </p:grpSpPr>
        <p:sp>
          <p:nvSpPr>
            <p:cNvPr name="TextBox 7" id="7"/>
            <p:cNvSpPr txBox="true"/>
            <p:nvPr/>
          </p:nvSpPr>
          <p:spPr>
            <a:xfrm rot="0">
              <a:off x="0" y="0"/>
              <a:ext cx="19360118" cy="1130300"/>
            </a:xfrm>
            <a:prstGeom prst="rect">
              <a:avLst/>
            </a:prstGeom>
          </p:spPr>
          <p:txBody>
            <a:bodyPr anchor="t" rtlCol="false" tIns="0" lIns="0" bIns="0" rIns="0">
              <a:spAutoFit/>
            </a:bodyPr>
            <a:lstStyle/>
            <a:p>
              <a:pPr algn="ctr">
                <a:lnSpc>
                  <a:spcPts val="6720"/>
                </a:lnSpc>
              </a:pPr>
              <a:r>
                <a:rPr lang="en-US" sz="5600">
                  <a:solidFill>
                    <a:srgbClr val="FFFFFF"/>
                  </a:solidFill>
                  <a:latin typeface="Source Serif Pro"/>
                  <a:ea typeface="Source Serif Pro"/>
                  <a:cs typeface="Source Serif Pro"/>
                  <a:sym typeface="Source Serif Pro"/>
                </a:rPr>
                <a:t>Growing Demand</a:t>
              </a:r>
            </a:p>
          </p:txBody>
        </p:sp>
        <p:sp>
          <p:nvSpPr>
            <p:cNvPr name="TextBox 8" id="8"/>
            <p:cNvSpPr txBox="true"/>
            <p:nvPr/>
          </p:nvSpPr>
          <p:spPr>
            <a:xfrm rot="0">
              <a:off x="0" y="1311139"/>
              <a:ext cx="19360118" cy="508635"/>
            </a:xfrm>
            <a:prstGeom prst="rect">
              <a:avLst/>
            </a:prstGeom>
          </p:spPr>
          <p:txBody>
            <a:bodyPr anchor="t" rtlCol="false" tIns="0" lIns="0" bIns="0" rIns="0">
              <a:spAutoFit/>
            </a:bodyPr>
            <a:lstStyle/>
            <a:p>
              <a:pPr algn="ctr">
                <a:lnSpc>
                  <a:spcPts val="3119"/>
                </a:lnSpc>
              </a:pPr>
            </a:p>
          </p:txBody>
        </p:sp>
      </p:grpSp>
      <p:sp>
        <p:nvSpPr>
          <p:cNvPr name="TextBox 9" id="9"/>
          <p:cNvSpPr txBox="true"/>
          <p:nvPr/>
        </p:nvSpPr>
        <p:spPr>
          <a:xfrm rot="0">
            <a:off x="881222" y="6833803"/>
            <a:ext cx="6185217" cy="2673985"/>
          </a:xfrm>
          <a:prstGeom prst="rect">
            <a:avLst/>
          </a:prstGeom>
        </p:spPr>
        <p:txBody>
          <a:bodyPr anchor="t" rtlCol="false" tIns="0" lIns="0" bIns="0" rIns="0">
            <a:spAutoFit/>
          </a:bodyPr>
          <a:lstStyle/>
          <a:p>
            <a:pPr algn="ctr">
              <a:lnSpc>
                <a:spcPts val="4159"/>
              </a:lnSpc>
              <a:spcBef>
                <a:spcPct val="0"/>
              </a:spcBef>
            </a:pPr>
            <a:r>
              <a:rPr lang="en-US" sz="3199">
                <a:solidFill>
                  <a:srgbClr val="1E3256"/>
                </a:solidFill>
                <a:latin typeface="Times New Roman"/>
                <a:ea typeface="Times New Roman"/>
                <a:cs typeface="Times New Roman"/>
                <a:sym typeface="Times New Roman"/>
              </a:rPr>
              <a:t>As urban areas continue to expand, driven by population growth and development, the demand for essential resources like food and water is also rising sharply.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DAGlKIEt8MA</dc:identifier>
  <dcterms:modified xsi:type="dcterms:W3CDTF">2011-08-01T06:04:30Z</dcterms:modified>
  <cp:revision>1</cp:revision>
  <dc:title>Business Proposal Presentation</dc:title>
</cp:coreProperties>
</file>